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 id="2147483671" r:id="rId2"/>
  </p:sldMasterIdLst>
  <p:notesMasterIdLst>
    <p:notesMasterId r:id="rId22"/>
  </p:notesMasterIdLst>
  <p:sldIdLst>
    <p:sldId id="256" r:id="rId3"/>
    <p:sldId id="257" r:id="rId4"/>
    <p:sldId id="258" r:id="rId5"/>
    <p:sldId id="259" r:id="rId6"/>
    <p:sldId id="260" r:id="rId7"/>
    <p:sldId id="261" r:id="rId8"/>
    <p:sldId id="274" r:id="rId9"/>
    <p:sldId id="284" r:id="rId10"/>
    <p:sldId id="262" r:id="rId11"/>
    <p:sldId id="263" r:id="rId12"/>
    <p:sldId id="265" r:id="rId13"/>
    <p:sldId id="407" r:id="rId14"/>
    <p:sldId id="408" r:id="rId15"/>
    <p:sldId id="409" r:id="rId16"/>
    <p:sldId id="276" r:id="rId17"/>
    <p:sldId id="410" r:id="rId18"/>
    <p:sldId id="411" r:id="rId19"/>
    <p:sldId id="412" r:id="rId20"/>
    <p:sldId id="283" r:id="rId21"/>
  </p:sldIdLst>
  <p:sldSz cx="9144000" cy="5143500" type="screen16x9"/>
  <p:notesSz cx="6858000" cy="9144000"/>
  <p:embeddedFontLst>
    <p:embeddedFont>
      <p:font typeface="Alfa Slab One" pitchFamily="2" charset="77"/>
      <p:regular r:id="rId23"/>
    </p:embeddedFont>
    <p:embeddedFont>
      <p:font typeface="Open Sans" panose="020B0606030504020204" pitchFamily="34" charset="0"/>
      <p:regular r:id="rId24"/>
      <p:bold r:id="rId25"/>
      <p:italic r:id="rId26"/>
      <p:boldItalic r:id="rId27"/>
    </p:embeddedFont>
    <p:embeddedFont>
      <p:font typeface="Proxima Nova" panose="02000506030000020004" pitchFamily="2" charset="0"/>
      <p:regular r:id="rId28"/>
      <p:bold r:id="rId29"/>
      <p:italic r:id="rId30"/>
      <p:boldItalic r:id="rId31"/>
    </p:embeddedFont>
    <p:embeddedFont>
      <p:font typeface="PT Sans Narrow" panose="020B0506020203020204" pitchFamily="34" charset="77"/>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78"/>
    <p:restoredTop sz="94691"/>
  </p:normalViewPr>
  <p:slideViewPr>
    <p:cSldViewPr snapToGrid="0">
      <p:cViewPr varScale="1">
        <p:scale>
          <a:sx n="111" d="100"/>
          <a:sy n="111" d="100"/>
        </p:scale>
        <p:origin x="440" y="184"/>
      </p:cViewPr>
      <p:guideLst>
        <p:guide orient="horz" pos="1620"/>
        <p:guide pos="2880"/>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09b1ef346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09b1ef346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5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b09b1ef346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b09b1ef346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b="1">
                <a:solidFill>
                  <a:schemeClr val="dk1"/>
                </a:solidFill>
              </a:rPr>
              <a:t>singing creates empathy and cohesion in groups, elevates the immune system and mood</a:t>
            </a:r>
            <a:endParaRPr sz="105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b52c41633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b52c41633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b09b1ef346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b09b1ef346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485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7f2b974e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a7f2b974e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581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7f2b974e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a7f2b974e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939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a7f2e36361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a7f2e36361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6795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b09b1ef346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b09b1ef346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541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a7f2b974e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a7f2b974e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121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7f2b974e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a7f2b974e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068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b09b1ef346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b09b1ef346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b09b1ef346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b09b1ef346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chemeClr val="dk1"/>
              </a:buClr>
              <a:buSzPts val="1050"/>
              <a:buChar char="-"/>
            </a:pPr>
            <a:r>
              <a:rPr lang="en" sz="1050">
                <a:solidFill>
                  <a:schemeClr val="dk1"/>
                </a:solidFill>
              </a:rPr>
              <a:t>founded over 10 years ago </a:t>
            </a:r>
            <a:endParaRPr sz="1050">
              <a:solidFill>
                <a:schemeClr val="dk1"/>
              </a:solidFill>
            </a:endParaRPr>
          </a:p>
          <a:p>
            <a:pPr marL="457200" lvl="0" indent="-295275" algn="l" rtl="0">
              <a:lnSpc>
                <a:spcPct val="115000"/>
              </a:lnSpc>
              <a:spcBef>
                <a:spcPts val="0"/>
              </a:spcBef>
              <a:spcAft>
                <a:spcPts val="0"/>
              </a:spcAft>
              <a:buClr>
                <a:schemeClr val="dk1"/>
              </a:buClr>
              <a:buSzPts val="1050"/>
              <a:buChar char="-"/>
            </a:pPr>
            <a:r>
              <a:rPr lang="en" sz="1050">
                <a:solidFill>
                  <a:schemeClr val="dk1"/>
                </a:solidFill>
              </a:rPr>
              <a:t>worked at Caron, The Meadows, Ashley, Daytop, Carrier Clinic, Alina Lodge and more </a:t>
            </a:r>
            <a:endParaRPr sz="105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5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b09b1ef346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b09b1ef346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Over those ten years we’ve </a:t>
            </a:r>
            <a:r>
              <a:rPr lang="en" sz="1050">
                <a:solidFill>
                  <a:schemeClr val="dk1"/>
                </a:solidFill>
              </a:rPr>
              <a:t>taught over 500 lessons and helped clients write over 600 songs that have been streamed over 45,000 times post treatment</a:t>
            </a:r>
            <a:endParaRPr sz="1050">
              <a:solidFill>
                <a:schemeClr val="dk1"/>
              </a:solidFill>
            </a:endParaRPr>
          </a:p>
          <a:p>
            <a:pPr marL="45720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abec4a01e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abec4a01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bec4a01e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abec4a01e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b09b1ef346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b09b1ef346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52c4163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b52c4163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b09b1ef346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b09b1ef346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b="1">
                <a:solidFill>
                  <a:schemeClr val="dk1"/>
                </a:solidFill>
              </a:rPr>
              <a:t>playing an instrument increases brain connectivity</a:t>
            </a:r>
            <a:endParaRPr sz="1050" b="1">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26190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b09b1ef346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b09b1ef346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b="1">
                <a:solidFill>
                  <a:schemeClr val="dk1"/>
                </a:solidFill>
              </a:rPr>
              <a:t>playing an instrument increases brain connectivity</a:t>
            </a:r>
            <a:endParaRPr sz="1050" b="1">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cxnSp>
        <p:nvCxnSpPr>
          <p:cNvPr id="57" name="Google Shape;57;p14"/>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58" name="Google Shape;58;p14"/>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59" name="Google Shape;59;p14"/>
          <p:cNvGrpSpPr/>
          <p:nvPr/>
        </p:nvGrpSpPr>
        <p:grpSpPr>
          <a:xfrm>
            <a:off x="1004144" y="1022025"/>
            <a:ext cx="7136668" cy="152400"/>
            <a:chOff x="1346429" y="1011300"/>
            <a:chExt cx="6452100" cy="152400"/>
          </a:xfrm>
        </p:grpSpPr>
        <p:cxnSp>
          <p:nvCxnSpPr>
            <p:cNvPr id="60" name="Google Shape;60;p14"/>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61" name="Google Shape;61;p14"/>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62" name="Google Shape;62;p14"/>
          <p:cNvGrpSpPr/>
          <p:nvPr/>
        </p:nvGrpSpPr>
        <p:grpSpPr>
          <a:xfrm>
            <a:off x="1004151" y="3969100"/>
            <a:ext cx="7136668" cy="152400"/>
            <a:chOff x="1346435" y="3969088"/>
            <a:chExt cx="6452100" cy="152400"/>
          </a:xfrm>
        </p:grpSpPr>
        <p:cxnSp>
          <p:nvCxnSpPr>
            <p:cNvPr id="63" name="Google Shape;63;p14"/>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64" name="Google Shape;64;p14"/>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65" name="Google Shape;65;p14"/>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66" name="Google Shape;66;p14"/>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5"/>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15"/>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71" name="Google Shape;7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2"/>
        <p:cNvGrpSpPr/>
        <p:nvPr/>
      </p:nvGrpSpPr>
      <p:grpSpPr>
        <a:xfrm>
          <a:off x="0" y="0"/>
          <a:ext cx="0" cy="0"/>
          <a:chOff x="0" y="0"/>
          <a:chExt cx="0" cy="0"/>
        </a:xfrm>
      </p:grpSpPr>
      <p:sp>
        <p:nvSpPr>
          <p:cNvPr id="73" name="Google Shape;73;p16"/>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5" name="Google Shape;75;p1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6" name="Google Shape;7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9" name="Google Shape;79;p17"/>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0" name="Google Shape;80;p17"/>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1" name="Google Shape;8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4" name="Google Shape;8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7" name="Google Shape;87;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8" name="Google Shape;8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5400"/>
              <a:buNone/>
              <a:defRPr sz="5400" b="0">
                <a:solidFill>
                  <a:schemeClr val="dk2"/>
                </a:solidFill>
              </a:defRPr>
            </a:lvl1pPr>
            <a:lvl2pPr lvl="1" rtl="0">
              <a:spcBef>
                <a:spcPts val="0"/>
              </a:spcBef>
              <a:spcAft>
                <a:spcPts val="0"/>
              </a:spcAft>
              <a:buClr>
                <a:schemeClr val="dk2"/>
              </a:buClr>
              <a:buSzPts val="5400"/>
              <a:buNone/>
              <a:defRPr sz="5400" b="0">
                <a:solidFill>
                  <a:schemeClr val="dk2"/>
                </a:solidFill>
              </a:defRPr>
            </a:lvl2pPr>
            <a:lvl3pPr lvl="2" rtl="0">
              <a:spcBef>
                <a:spcPts val="0"/>
              </a:spcBef>
              <a:spcAft>
                <a:spcPts val="0"/>
              </a:spcAft>
              <a:buClr>
                <a:schemeClr val="dk2"/>
              </a:buClr>
              <a:buSzPts val="5400"/>
              <a:buNone/>
              <a:defRPr sz="5400" b="0">
                <a:solidFill>
                  <a:schemeClr val="dk2"/>
                </a:solidFill>
              </a:defRPr>
            </a:lvl3pPr>
            <a:lvl4pPr lvl="3" rtl="0">
              <a:spcBef>
                <a:spcPts val="0"/>
              </a:spcBef>
              <a:spcAft>
                <a:spcPts val="0"/>
              </a:spcAft>
              <a:buClr>
                <a:schemeClr val="dk2"/>
              </a:buClr>
              <a:buSzPts val="5400"/>
              <a:buNone/>
              <a:defRPr sz="5400" b="0">
                <a:solidFill>
                  <a:schemeClr val="dk2"/>
                </a:solidFill>
              </a:defRPr>
            </a:lvl4pPr>
            <a:lvl5pPr lvl="4" rtl="0">
              <a:spcBef>
                <a:spcPts val="0"/>
              </a:spcBef>
              <a:spcAft>
                <a:spcPts val="0"/>
              </a:spcAft>
              <a:buClr>
                <a:schemeClr val="dk2"/>
              </a:buClr>
              <a:buSzPts val="5400"/>
              <a:buNone/>
              <a:defRPr sz="5400" b="0">
                <a:solidFill>
                  <a:schemeClr val="dk2"/>
                </a:solidFill>
              </a:defRPr>
            </a:lvl5pPr>
            <a:lvl6pPr lvl="5" rtl="0">
              <a:spcBef>
                <a:spcPts val="0"/>
              </a:spcBef>
              <a:spcAft>
                <a:spcPts val="0"/>
              </a:spcAft>
              <a:buClr>
                <a:schemeClr val="dk2"/>
              </a:buClr>
              <a:buSzPts val="5400"/>
              <a:buNone/>
              <a:defRPr sz="5400" b="0">
                <a:solidFill>
                  <a:schemeClr val="dk2"/>
                </a:solidFill>
              </a:defRPr>
            </a:lvl6pPr>
            <a:lvl7pPr lvl="6" rtl="0">
              <a:spcBef>
                <a:spcPts val="0"/>
              </a:spcBef>
              <a:spcAft>
                <a:spcPts val="0"/>
              </a:spcAft>
              <a:buClr>
                <a:schemeClr val="dk2"/>
              </a:buClr>
              <a:buSzPts val="5400"/>
              <a:buNone/>
              <a:defRPr sz="5400" b="0">
                <a:solidFill>
                  <a:schemeClr val="dk2"/>
                </a:solidFill>
              </a:defRPr>
            </a:lvl7pPr>
            <a:lvl8pPr lvl="7" rtl="0">
              <a:spcBef>
                <a:spcPts val="0"/>
              </a:spcBef>
              <a:spcAft>
                <a:spcPts val="0"/>
              </a:spcAft>
              <a:buClr>
                <a:schemeClr val="dk2"/>
              </a:buClr>
              <a:buSzPts val="5400"/>
              <a:buNone/>
              <a:defRPr sz="5400" b="0">
                <a:solidFill>
                  <a:schemeClr val="dk2"/>
                </a:solidFill>
              </a:defRPr>
            </a:lvl8pPr>
            <a:lvl9pPr lvl="8" rtl="0">
              <a:spcBef>
                <a:spcPts val="0"/>
              </a:spcBef>
              <a:spcAft>
                <a:spcPts val="0"/>
              </a:spcAft>
              <a:buClr>
                <a:schemeClr val="dk2"/>
              </a:buClr>
              <a:buSzPts val="5400"/>
              <a:buNone/>
              <a:defRPr sz="5400" b="0">
                <a:solidFill>
                  <a:schemeClr val="dk2"/>
                </a:solidFill>
              </a:defRPr>
            </a:lvl9pPr>
          </a:lstStyle>
          <a:p>
            <a:endParaRPr/>
          </a:p>
        </p:txBody>
      </p:sp>
      <p:sp>
        <p:nvSpPr>
          <p:cNvPr id="91" name="Google Shape;9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
        <p:cNvGrpSpPr/>
        <p:nvPr/>
      </p:nvGrpSpPr>
      <p:grpSpPr>
        <a:xfrm>
          <a:off x="0" y="0"/>
          <a:ext cx="0" cy="0"/>
          <a:chOff x="0" y="0"/>
          <a:chExt cx="0" cy="0"/>
        </a:xfrm>
      </p:grpSpPr>
      <p:sp>
        <p:nvSpPr>
          <p:cNvPr id="93" name="Google Shape;93;p21"/>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94" name="Google Shape;94;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5" name="Google Shape;95;p21"/>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6" name="Google Shape;96;p21"/>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7" name="Google Shape;97;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98" name="Google Shape;9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sp>
        <p:nvSpPr>
          <p:cNvPr id="100" name="Google Shape;100;p22"/>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101" name="Google Shape;10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
        <p:cNvGrpSpPr/>
        <p:nvPr/>
      </p:nvGrpSpPr>
      <p:grpSpPr>
        <a:xfrm>
          <a:off x="0" y="0"/>
          <a:ext cx="0" cy="0"/>
          <a:chOff x="0" y="0"/>
          <a:chExt cx="0" cy="0"/>
        </a:xfrm>
      </p:grpSpPr>
      <p:sp>
        <p:nvSpPr>
          <p:cNvPr id="103" name="Google Shape;103;p23"/>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p23"/>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3000"/>
              <a:buNone/>
              <a:defRPr sz="13000">
                <a:solidFill>
                  <a:schemeClr val="accent3"/>
                </a:solidFill>
              </a:defRPr>
            </a:lvl1pPr>
            <a:lvl2pPr lvl="1" algn="ctr" rtl="0">
              <a:spcBef>
                <a:spcPts val="0"/>
              </a:spcBef>
              <a:spcAft>
                <a:spcPts val="0"/>
              </a:spcAft>
              <a:buClr>
                <a:schemeClr val="accent3"/>
              </a:buClr>
              <a:buSzPts val="13000"/>
              <a:buNone/>
              <a:defRPr sz="13000">
                <a:solidFill>
                  <a:schemeClr val="accent3"/>
                </a:solidFill>
              </a:defRPr>
            </a:lvl2pPr>
            <a:lvl3pPr lvl="2" algn="ctr" rtl="0">
              <a:spcBef>
                <a:spcPts val="0"/>
              </a:spcBef>
              <a:spcAft>
                <a:spcPts val="0"/>
              </a:spcAft>
              <a:buClr>
                <a:schemeClr val="accent3"/>
              </a:buClr>
              <a:buSzPts val="13000"/>
              <a:buNone/>
              <a:defRPr sz="13000">
                <a:solidFill>
                  <a:schemeClr val="accent3"/>
                </a:solidFill>
              </a:defRPr>
            </a:lvl3pPr>
            <a:lvl4pPr lvl="3" algn="ctr" rtl="0">
              <a:spcBef>
                <a:spcPts val="0"/>
              </a:spcBef>
              <a:spcAft>
                <a:spcPts val="0"/>
              </a:spcAft>
              <a:buClr>
                <a:schemeClr val="accent3"/>
              </a:buClr>
              <a:buSzPts val="13000"/>
              <a:buNone/>
              <a:defRPr sz="13000">
                <a:solidFill>
                  <a:schemeClr val="accent3"/>
                </a:solidFill>
              </a:defRPr>
            </a:lvl4pPr>
            <a:lvl5pPr lvl="4" algn="ctr" rtl="0">
              <a:spcBef>
                <a:spcPts val="0"/>
              </a:spcBef>
              <a:spcAft>
                <a:spcPts val="0"/>
              </a:spcAft>
              <a:buClr>
                <a:schemeClr val="accent3"/>
              </a:buClr>
              <a:buSzPts val="13000"/>
              <a:buNone/>
              <a:defRPr sz="13000">
                <a:solidFill>
                  <a:schemeClr val="accent3"/>
                </a:solidFill>
              </a:defRPr>
            </a:lvl5pPr>
            <a:lvl6pPr lvl="5" algn="ctr" rtl="0">
              <a:spcBef>
                <a:spcPts val="0"/>
              </a:spcBef>
              <a:spcAft>
                <a:spcPts val="0"/>
              </a:spcAft>
              <a:buClr>
                <a:schemeClr val="accent3"/>
              </a:buClr>
              <a:buSzPts val="13000"/>
              <a:buNone/>
              <a:defRPr sz="13000">
                <a:solidFill>
                  <a:schemeClr val="accent3"/>
                </a:solidFill>
              </a:defRPr>
            </a:lvl6pPr>
            <a:lvl7pPr lvl="6" algn="ctr" rtl="0">
              <a:spcBef>
                <a:spcPts val="0"/>
              </a:spcBef>
              <a:spcAft>
                <a:spcPts val="0"/>
              </a:spcAft>
              <a:buClr>
                <a:schemeClr val="accent3"/>
              </a:buClr>
              <a:buSzPts val="13000"/>
              <a:buNone/>
              <a:defRPr sz="13000">
                <a:solidFill>
                  <a:schemeClr val="accent3"/>
                </a:solidFill>
              </a:defRPr>
            </a:lvl7pPr>
            <a:lvl8pPr lvl="7" algn="ctr" rtl="0">
              <a:spcBef>
                <a:spcPts val="0"/>
              </a:spcBef>
              <a:spcAft>
                <a:spcPts val="0"/>
              </a:spcAft>
              <a:buClr>
                <a:schemeClr val="accent3"/>
              </a:buClr>
              <a:buSzPts val="13000"/>
              <a:buNone/>
              <a:defRPr sz="13000">
                <a:solidFill>
                  <a:schemeClr val="accent3"/>
                </a:solidFill>
              </a:defRPr>
            </a:lvl8pPr>
            <a:lvl9pPr lvl="8" algn="ctr" rtl="0">
              <a:spcBef>
                <a:spcPts val="0"/>
              </a:spcBef>
              <a:spcAft>
                <a:spcPts val="0"/>
              </a:spcAft>
              <a:buClr>
                <a:schemeClr val="accent3"/>
              </a:buClr>
              <a:buSzPts val="13000"/>
              <a:buNone/>
              <a:defRPr sz="13000">
                <a:solidFill>
                  <a:schemeClr val="accent3"/>
                </a:solidFill>
              </a:defRPr>
            </a:lvl9pPr>
          </a:lstStyle>
          <a:p>
            <a:r>
              <a:t>xx%</a:t>
            </a:r>
          </a:p>
        </p:txBody>
      </p:sp>
      <p:sp>
        <p:nvSpPr>
          <p:cNvPr id="105" name="Google Shape;105;p23"/>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6" name="Google Shape;10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
        <p:nvSpPr>
          <p:cNvPr id="108" name="Google Shape;10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54" name="Google Shape;54;p13"/>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55" name="Google Shape;5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Open Sans"/>
                <a:ea typeface="Open Sans"/>
                <a:cs typeface="Open Sans"/>
                <a:sym typeface="Open Sans"/>
              </a:defRPr>
            </a:lvl1pPr>
            <a:lvl2pPr lvl="1" algn="r" rtl="0">
              <a:buNone/>
              <a:defRPr sz="1000">
                <a:solidFill>
                  <a:schemeClr val="dk2"/>
                </a:solidFill>
                <a:latin typeface="Open Sans"/>
                <a:ea typeface="Open Sans"/>
                <a:cs typeface="Open Sans"/>
                <a:sym typeface="Open Sans"/>
              </a:defRPr>
            </a:lvl2pPr>
            <a:lvl3pPr lvl="2" algn="r" rtl="0">
              <a:buNone/>
              <a:defRPr sz="1000">
                <a:solidFill>
                  <a:schemeClr val="dk2"/>
                </a:solidFill>
                <a:latin typeface="Open Sans"/>
                <a:ea typeface="Open Sans"/>
                <a:cs typeface="Open Sans"/>
                <a:sym typeface="Open Sans"/>
              </a:defRPr>
            </a:lvl3pPr>
            <a:lvl4pPr lvl="3" algn="r" rtl="0">
              <a:buNone/>
              <a:defRPr sz="1000">
                <a:solidFill>
                  <a:schemeClr val="dk2"/>
                </a:solidFill>
                <a:latin typeface="Open Sans"/>
                <a:ea typeface="Open Sans"/>
                <a:cs typeface="Open Sans"/>
                <a:sym typeface="Open Sans"/>
              </a:defRPr>
            </a:lvl4pPr>
            <a:lvl5pPr lvl="4" algn="r" rtl="0">
              <a:buNone/>
              <a:defRPr sz="1000">
                <a:solidFill>
                  <a:schemeClr val="dk2"/>
                </a:solidFill>
                <a:latin typeface="Open Sans"/>
                <a:ea typeface="Open Sans"/>
                <a:cs typeface="Open Sans"/>
                <a:sym typeface="Open Sans"/>
              </a:defRPr>
            </a:lvl5pPr>
            <a:lvl6pPr lvl="5" algn="r" rtl="0">
              <a:buNone/>
              <a:defRPr sz="1000">
                <a:solidFill>
                  <a:schemeClr val="dk2"/>
                </a:solidFill>
                <a:latin typeface="Open Sans"/>
                <a:ea typeface="Open Sans"/>
                <a:cs typeface="Open Sans"/>
                <a:sym typeface="Open Sans"/>
              </a:defRPr>
            </a:lvl6pPr>
            <a:lvl7pPr lvl="6" algn="r" rtl="0">
              <a:buNone/>
              <a:defRPr sz="1000">
                <a:solidFill>
                  <a:schemeClr val="dk2"/>
                </a:solidFill>
                <a:latin typeface="Open Sans"/>
                <a:ea typeface="Open Sans"/>
                <a:cs typeface="Open Sans"/>
                <a:sym typeface="Open Sans"/>
              </a:defRPr>
            </a:lvl7pPr>
            <a:lvl8pPr lvl="7" algn="r" rtl="0">
              <a:buNone/>
              <a:defRPr sz="1000">
                <a:solidFill>
                  <a:schemeClr val="dk2"/>
                </a:solidFill>
                <a:latin typeface="Open Sans"/>
                <a:ea typeface="Open Sans"/>
                <a:cs typeface="Open Sans"/>
                <a:sym typeface="Open Sans"/>
              </a:defRPr>
            </a:lvl8pPr>
            <a:lvl9pPr lvl="8" algn="r" rtl="0">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hyperlink" Target="https://www.ted.com/talks/anita_collins_how_playing_an_instrument_benefits_your_brain?language=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Kathy@musicforrecovery.com"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5"/>
          <p:cNvSpPr txBox="1">
            <a:spLocks noGrp="1"/>
          </p:cNvSpPr>
          <p:nvPr>
            <p:ph type="title"/>
          </p:nvPr>
        </p:nvSpPr>
        <p:spPr>
          <a:xfrm>
            <a:off x="82350" y="2139025"/>
            <a:ext cx="3941100" cy="71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Our Vision</a:t>
            </a:r>
            <a:endParaRPr/>
          </a:p>
        </p:txBody>
      </p:sp>
      <p:sp>
        <p:nvSpPr>
          <p:cNvPr id="114" name="Google Shape;114;p25"/>
          <p:cNvSpPr txBox="1">
            <a:spLocks noGrp="1"/>
          </p:cNvSpPr>
          <p:nvPr>
            <p:ph type="body" idx="2"/>
          </p:nvPr>
        </p:nvSpPr>
        <p:spPr>
          <a:xfrm>
            <a:off x="448650" y="2850625"/>
            <a:ext cx="3574800" cy="197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950">
              <a:solidFill>
                <a:schemeClr val="dk2"/>
              </a:solidFill>
              <a:latin typeface="Arial"/>
              <a:ea typeface="Arial"/>
              <a:cs typeface="Arial"/>
              <a:sym typeface="Arial"/>
            </a:endParaRPr>
          </a:p>
          <a:p>
            <a:pPr marL="0" lvl="0" indent="0" algn="l" rtl="0">
              <a:spcBef>
                <a:spcPts val="0"/>
              </a:spcBef>
              <a:spcAft>
                <a:spcPts val="0"/>
              </a:spcAft>
              <a:buNone/>
            </a:pPr>
            <a:endParaRPr sz="1950">
              <a:solidFill>
                <a:schemeClr val="dk2"/>
              </a:solidFill>
              <a:latin typeface="Arial"/>
              <a:ea typeface="Arial"/>
              <a:cs typeface="Arial"/>
              <a:sym typeface="Arial"/>
            </a:endParaRPr>
          </a:p>
          <a:p>
            <a:pPr marL="0" lvl="0" indent="0" algn="l" rtl="0">
              <a:spcBef>
                <a:spcPts val="0"/>
              </a:spcBef>
              <a:spcAft>
                <a:spcPts val="0"/>
              </a:spcAft>
              <a:buNone/>
            </a:pPr>
            <a:endParaRPr sz="1950">
              <a:solidFill>
                <a:schemeClr val="dk2"/>
              </a:solidFill>
              <a:latin typeface="Arial"/>
              <a:ea typeface="Arial"/>
              <a:cs typeface="Arial"/>
              <a:sym typeface="Arial"/>
            </a:endParaRPr>
          </a:p>
          <a:p>
            <a:pPr marL="0" lvl="0" indent="0" algn="ctr" rtl="0">
              <a:spcBef>
                <a:spcPts val="0"/>
              </a:spcBef>
              <a:spcAft>
                <a:spcPts val="0"/>
              </a:spcAft>
              <a:buNone/>
            </a:pPr>
            <a:r>
              <a:rPr lang="en" sz="1950" b="1">
                <a:solidFill>
                  <a:schemeClr val="dk2"/>
                </a:solidFill>
                <a:latin typeface="Arial"/>
                <a:ea typeface="Arial"/>
                <a:cs typeface="Arial"/>
                <a:sym typeface="Arial"/>
              </a:rPr>
              <a:t>Evidence-based, </a:t>
            </a:r>
            <a:endParaRPr sz="1950" b="1">
              <a:solidFill>
                <a:schemeClr val="dk2"/>
              </a:solidFill>
              <a:latin typeface="Arial"/>
              <a:ea typeface="Arial"/>
              <a:cs typeface="Arial"/>
              <a:sym typeface="Arial"/>
            </a:endParaRPr>
          </a:p>
          <a:p>
            <a:pPr marL="0" lvl="0" indent="0" algn="ctr" rtl="0">
              <a:spcBef>
                <a:spcPts val="0"/>
              </a:spcBef>
              <a:spcAft>
                <a:spcPts val="0"/>
              </a:spcAft>
              <a:buNone/>
            </a:pPr>
            <a:r>
              <a:rPr lang="en" sz="1950" b="1">
                <a:solidFill>
                  <a:schemeClr val="dk2"/>
                </a:solidFill>
                <a:latin typeface="Arial"/>
                <a:ea typeface="Arial"/>
                <a:cs typeface="Arial"/>
                <a:sym typeface="Arial"/>
              </a:rPr>
              <a:t>clinically integrated </a:t>
            </a:r>
            <a:endParaRPr sz="1950" b="1">
              <a:solidFill>
                <a:schemeClr val="dk2"/>
              </a:solidFill>
              <a:latin typeface="Arial"/>
              <a:ea typeface="Arial"/>
              <a:cs typeface="Arial"/>
              <a:sym typeface="Arial"/>
            </a:endParaRPr>
          </a:p>
          <a:p>
            <a:pPr marL="0" lvl="0" indent="0" algn="ctr" rtl="0">
              <a:spcBef>
                <a:spcPts val="0"/>
              </a:spcBef>
              <a:spcAft>
                <a:spcPts val="0"/>
              </a:spcAft>
              <a:buNone/>
            </a:pPr>
            <a:r>
              <a:rPr lang="en" sz="1950" b="1">
                <a:solidFill>
                  <a:schemeClr val="dk2"/>
                </a:solidFill>
                <a:latin typeface="Arial"/>
                <a:ea typeface="Arial"/>
                <a:cs typeface="Arial"/>
                <a:sym typeface="Arial"/>
              </a:rPr>
              <a:t>music programming will become a standard part of addiction treatment. </a:t>
            </a:r>
            <a:endParaRPr sz="1950" b="1">
              <a:solidFill>
                <a:schemeClr val="dk2"/>
              </a:solidFill>
              <a:latin typeface="Arial"/>
              <a:ea typeface="Arial"/>
              <a:cs typeface="Arial"/>
              <a:sym typeface="Arial"/>
            </a:endParaRPr>
          </a:p>
          <a:p>
            <a:pPr marL="0" lvl="0" indent="0" algn="l" rtl="0">
              <a:spcBef>
                <a:spcPts val="0"/>
              </a:spcBef>
              <a:spcAft>
                <a:spcPts val="0"/>
              </a:spcAft>
              <a:buNone/>
            </a:pPr>
            <a:endParaRPr sz="1950">
              <a:solidFill>
                <a:schemeClr val="accent1"/>
              </a:solidFill>
              <a:latin typeface="Arial"/>
              <a:ea typeface="Arial"/>
              <a:cs typeface="Arial"/>
              <a:sym typeface="Arial"/>
            </a:endParaRPr>
          </a:p>
          <a:p>
            <a:pPr marL="0" lvl="0" indent="0" algn="l" rtl="0">
              <a:spcBef>
                <a:spcPts val="0"/>
              </a:spcBef>
              <a:spcAft>
                <a:spcPts val="0"/>
              </a:spcAft>
              <a:buNone/>
            </a:pPr>
            <a:endParaRPr sz="1950">
              <a:solidFill>
                <a:schemeClr val="accent1"/>
              </a:solidFill>
              <a:latin typeface="Arial"/>
              <a:ea typeface="Arial"/>
              <a:cs typeface="Arial"/>
              <a:sym typeface="Arial"/>
            </a:endParaRPr>
          </a:p>
          <a:p>
            <a:pPr marL="0" lvl="0" indent="0" algn="l" rtl="0">
              <a:spcBef>
                <a:spcPts val="0"/>
              </a:spcBef>
              <a:spcAft>
                <a:spcPts val="1600"/>
              </a:spcAft>
              <a:buNone/>
            </a:pPr>
            <a:endParaRPr/>
          </a:p>
        </p:txBody>
      </p:sp>
      <p:pic>
        <p:nvPicPr>
          <p:cNvPr id="115" name="Google Shape;115;p25"/>
          <p:cNvPicPr preferRelativeResize="0"/>
          <p:nvPr/>
        </p:nvPicPr>
        <p:blipFill>
          <a:blip r:embed="rId3">
            <a:alphaModFix/>
          </a:blip>
          <a:stretch>
            <a:fillRect/>
          </a:stretch>
        </p:blipFill>
        <p:spPr>
          <a:xfrm>
            <a:off x="4792325" y="861475"/>
            <a:ext cx="4163224" cy="3683602"/>
          </a:xfrm>
          <a:prstGeom prst="rect">
            <a:avLst/>
          </a:prstGeom>
          <a:noFill/>
          <a:ln>
            <a:noFill/>
          </a:ln>
        </p:spPr>
      </p:pic>
      <p:pic>
        <p:nvPicPr>
          <p:cNvPr id="116" name="Google Shape;116;p25"/>
          <p:cNvPicPr preferRelativeResize="0"/>
          <p:nvPr/>
        </p:nvPicPr>
        <p:blipFill>
          <a:blip r:embed="rId4">
            <a:alphaModFix/>
          </a:blip>
          <a:stretch>
            <a:fillRect/>
          </a:stretch>
        </p:blipFill>
        <p:spPr>
          <a:xfrm>
            <a:off x="154437" y="-29031"/>
            <a:ext cx="4163226" cy="216805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5"/>
        <p:cNvGrpSpPr/>
        <p:nvPr/>
      </p:nvGrpSpPr>
      <p:grpSpPr>
        <a:xfrm>
          <a:off x="0" y="0"/>
          <a:ext cx="0" cy="0"/>
          <a:chOff x="0" y="0"/>
          <a:chExt cx="0" cy="0"/>
        </a:xfrm>
      </p:grpSpPr>
      <p:pic>
        <p:nvPicPr>
          <p:cNvPr id="186" name="Google Shape;186;p32"/>
          <p:cNvPicPr preferRelativeResize="0"/>
          <p:nvPr/>
        </p:nvPicPr>
        <p:blipFill>
          <a:blip r:embed="rId3">
            <a:alphaModFix/>
          </a:blip>
          <a:stretch>
            <a:fillRect/>
          </a:stretch>
        </p:blipFill>
        <p:spPr>
          <a:xfrm>
            <a:off x="212035" y="1008822"/>
            <a:ext cx="3154017" cy="3006587"/>
          </a:xfrm>
          <a:prstGeom prst="rect">
            <a:avLst/>
          </a:prstGeom>
          <a:noFill/>
          <a:ln>
            <a:noFill/>
          </a:ln>
        </p:spPr>
      </p:pic>
      <p:sp>
        <p:nvSpPr>
          <p:cNvPr id="2" name="TextBox 1">
            <a:extLst>
              <a:ext uri="{FF2B5EF4-FFF2-40B4-BE49-F238E27FC236}">
                <a16:creationId xmlns:a16="http://schemas.microsoft.com/office/drawing/2014/main" id="{DAA74FE1-C1AC-E94B-B22E-EC7F94DF2AC1}"/>
              </a:ext>
            </a:extLst>
          </p:cNvPr>
          <p:cNvSpPr txBox="1"/>
          <p:nvPr/>
        </p:nvSpPr>
        <p:spPr>
          <a:xfrm>
            <a:off x="3988904" y="530086"/>
            <a:ext cx="4876800" cy="4154984"/>
          </a:xfrm>
          <a:prstGeom prst="rect">
            <a:avLst/>
          </a:prstGeom>
          <a:solidFill>
            <a:schemeClr val="accent6"/>
          </a:solidFill>
        </p:spPr>
        <p:txBody>
          <a:bodyPr wrap="square" rtlCol="0">
            <a:spAutoFit/>
          </a:bodyPr>
          <a:lstStyle/>
          <a:p>
            <a:pPr algn="ctr"/>
            <a:r>
              <a:rPr lang="en-US" sz="2400"/>
              <a:t>Singing is proven to create</a:t>
            </a:r>
          </a:p>
          <a:p>
            <a:pPr algn="ctr"/>
            <a:endParaRPr lang="en-US" sz="2400"/>
          </a:p>
          <a:p>
            <a:pPr algn="ctr"/>
            <a:r>
              <a:rPr lang="en-US" sz="2400" b="1"/>
              <a:t>Empathy &amp; Cohesion </a:t>
            </a:r>
            <a:endParaRPr lang="en-US" sz="2400"/>
          </a:p>
          <a:p>
            <a:pPr algn="ctr"/>
            <a:r>
              <a:rPr lang="en-US" sz="2400" b="1"/>
              <a:t>in Groups</a:t>
            </a:r>
          </a:p>
          <a:p>
            <a:pPr algn="ctr"/>
            <a:endParaRPr lang="en-US" sz="2400"/>
          </a:p>
          <a:p>
            <a:pPr algn="ctr"/>
            <a:r>
              <a:rPr lang="en-US" sz="2400"/>
              <a:t>It also elevates mood and strengthens the immune system</a:t>
            </a:r>
          </a:p>
          <a:p>
            <a:pPr algn="ctr"/>
            <a:endParaRPr lang="en-US" sz="2400"/>
          </a:p>
          <a:p>
            <a:pPr algn="ctr"/>
            <a:r>
              <a:rPr lang="en-US" sz="2400"/>
              <a:t>It is also easy to create and implement</a:t>
            </a:r>
          </a:p>
          <a:p>
            <a:pPr algn="ctr"/>
            <a:endParaRPr 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1296675" y="162975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The Gifts of the Creative Process</a:t>
            </a:r>
            <a:endParaRPr dirty="0"/>
          </a:p>
        </p:txBody>
      </p:sp>
      <p:pic>
        <p:nvPicPr>
          <p:cNvPr id="201" name="Google Shape;201;p34" descr="Pomegranate clipart animated gif, Pomegranate animated gif Transparent FREE  for download on WebStockReview 2020"/>
          <p:cNvPicPr preferRelativeResize="0"/>
          <p:nvPr/>
        </p:nvPicPr>
        <p:blipFill>
          <a:blip r:embed="rId3">
            <a:alphaModFix/>
          </a:blip>
          <a:stretch>
            <a:fillRect/>
          </a:stretch>
        </p:blipFill>
        <p:spPr>
          <a:xfrm>
            <a:off x="0" y="470425"/>
            <a:ext cx="2857503" cy="5143500"/>
          </a:xfrm>
          <a:prstGeom prst="rect">
            <a:avLst/>
          </a:prstGeom>
          <a:noFill/>
          <a:ln>
            <a:noFill/>
          </a:ln>
        </p:spPr>
      </p:pic>
      <p:sp>
        <p:nvSpPr>
          <p:cNvPr id="202" name="Google Shape;202;p34"/>
          <p:cNvSpPr txBox="1"/>
          <p:nvPr/>
        </p:nvSpPr>
        <p:spPr>
          <a:xfrm>
            <a:off x="2000775" y="2933225"/>
            <a:ext cx="7163100" cy="2033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rgbClr val="666666"/>
                </a:solidFill>
                <a:latin typeface="Proxima Nova"/>
                <a:ea typeface="Proxima Nova"/>
                <a:cs typeface="Proxima Nova"/>
                <a:sym typeface="Proxima Nova"/>
              </a:rPr>
              <a:t>The process of creating and learning music offers</a:t>
            </a:r>
            <a:br>
              <a:rPr lang="en" sz="2400" b="1">
                <a:solidFill>
                  <a:srgbClr val="666666"/>
                </a:solidFill>
                <a:latin typeface="Proxima Nova"/>
                <a:ea typeface="Proxima Nova"/>
                <a:cs typeface="Proxima Nova"/>
                <a:sym typeface="Proxima Nova"/>
              </a:rPr>
            </a:br>
            <a:r>
              <a:rPr lang="en" sz="2400" b="1">
                <a:solidFill>
                  <a:srgbClr val="666666"/>
                </a:solidFill>
                <a:latin typeface="Proxima Nova"/>
                <a:ea typeface="Proxima Nova"/>
                <a:cs typeface="Proxima Nova"/>
                <a:sym typeface="Proxima Nova"/>
              </a:rPr>
              <a:t> hands-on opportunities to learn and practice </a:t>
            </a:r>
            <a:br>
              <a:rPr lang="en" sz="2400" b="1">
                <a:solidFill>
                  <a:srgbClr val="666666"/>
                </a:solidFill>
                <a:latin typeface="Proxima Nova"/>
                <a:ea typeface="Proxima Nova"/>
                <a:cs typeface="Proxima Nova"/>
                <a:sym typeface="Proxima Nova"/>
              </a:rPr>
            </a:br>
            <a:r>
              <a:rPr lang="en" sz="2400" b="1">
                <a:solidFill>
                  <a:srgbClr val="666666"/>
                </a:solidFill>
                <a:latin typeface="Proxima Nova"/>
                <a:ea typeface="Proxima Nova"/>
                <a:cs typeface="Proxima Nova"/>
                <a:sym typeface="Proxima Nova"/>
              </a:rPr>
              <a:t>skills that directly apply to recovery! </a:t>
            </a:r>
            <a:endParaRPr sz="2400" b="1">
              <a:solidFill>
                <a:srgbClr val="666666"/>
              </a:solidFill>
              <a:latin typeface="Proxima Nova"/>
              <a:ea typeface="Proxima Nova"/>
              <a:cs typeface="Proxima Nova"/>
              <a:sym typeface="Proxima Nova"/>
            </a:endParaRPr>
          </a:p>
          <a:p>
            <a:pPr marL="0" lvl="0" indent="0" algn="ctr" rtl="0">
              <a:lnSpc>
                <a:spcPct val="115000"/>
              </a:lnSpc>
              <a:spcBef>
                <a:spcPts val="1600"/>
              </a:spcBef>
              <a:spcAft>
                <a:spcPts val="1600"/>
              </a:spcAft>
              <a:buNone/>
            </a:pPr>
            <a:r>
              <a:rPr lang="en" sz="2400" b="1">
                <a:solidFill>
                  <a:schemeClr val="accent1"/>
                </a:solidFill>
                <a:latin typeface="Proxima Nova"/>
                <a:ea typeface="Proxima Nova"/>
                <a:cs typeface="Proxima Nova"/>
                <a:sym typeface="Proxima Nova"/>
              </a:rPr>
              <a:t>Plus it’s fun!!</a:t>
            </a:r>
            <a:endParaRPr sz="2400" b="1">
              <a:solidFill>
                <a:schemeClr val="accent1"/>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Music For Recovery In Action!</a:t>
            </a:r>
            <a:endParaRPr/>
          </a:p>
        </p:txBody>
      </p:sp>
      <p:sp>
        <p:nvSpPr>
          <p:cNvPr id="262" name="Google Shape;262;p41"/>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We Can Implement in Your Facility</a:t>
            </a:r>
            <a:endParaRPr/>
          </a:p>
        </p:txBody>
      </p:sp>
      <p:pic>
        <p:nvPicPr>
          <p:cNvPr id="263" name="Google Shape;263;p41"/>
          <p:cNvPicPr preferRelativeResize="0"/>
          <p:nvPr/>
        </p:nvPicPr>
        <p:blipFill>
          <a:blip r:embed="rId3">
            <a:alphaModFix/>
          </a:blip>
          <a:stretch>
            <a:fillRect/>
          </a:stretch>
        </p:blipFill>
        <p:spPr>
          <a:xfrm>
            <a:off x="4572000" y="885037"/>
            <a:ext cx="4497900" cy="3373425"/>
          </a:xfrm>
          <a:prstGeom prst="rect">
            <a:avLst/>
          </a:prstGeom>
          <a:noFill/>
          <a:ln>
            <a:noFill/>
          </a:ln>
        </p:spPr>
      </p:pic>
    </p:spTree>
    <p:extLst>
      <p:ext uri="{BB962C8B-B14F-4D97-AF65-F5344CB8AC3E}">
        <p14:creationId xmlns:p14="http://schemas.microsoft.com/office/powerpoint/2010/main" val="3219304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Shape 267"/>
        <p:cNvGrpSpPr/>
        <p:nvPr/>
      </p:nvGrpSpPr>
      <p:grpSpPr>
        <a:xfrm>
          <a:off x="0" y="0"/>
          <a:ext cx="0" cy="0"/>
          <a:chOff x="0" y="0"/>
          <a:chExt cx="0" cy="0"/>
        </a:xfrm>
      </p:grpSpPr>
      <p:sp>
        <p:nvSpPr>
          <p:cNvPr id="268" name="Google Shape;268;p42"/>
          <p:cNvSpPr txBox="1">
            <a:spLocks noGrp="1"/>
          </p:cNvSpPr>
          <p:nvPr>
            <p:ph type="title"/>
          </p:nvPr>
        </p:nvSpPr>
        <p:spPr>
          <a:xfrm>
            <a:off x="311700" y="206338"/>
            <a:ext cx="8520600" cy="707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rabicPeriod"/>
            </a:pPr>
            <a:r>
              <a:rPr lang="en" dirty="0"/>
              <a:t>Recovery Songwriting Workshops</a:t>
            </a:r>
            <a:endParaRPr dirty="0"/>
          </a:p>
        </p:txBody>
      </p:sp>
      <p:sp>
        <p:nvSpPr>
          <p:cNvPr id="269" name="Google Shape;269;p42"/>
          <p:cNvSpPr txBox="1">
            <a:spLocks noGrp="1"/>
          </p:cNvSpPr>
          <p:nvPr>
            <p:ph type="body" idx="1"/>
          </p:nvPr>
        </p:nvSpPr>
        <p:spPr>
          <a:xfrm>
            <a:off x="311700" y="873379"/>
            <a:ext cx="8520600" cy="1461300"/>
          </a:xfrm>
          <a:prstGeom prst="rect">
            <a:avLst/>
          </a:prstGeom>
        </p:spPr>
        <p:txBody>
          <a:bodyPr spcFirstLastPara="1" wrap="square" lIns="91425" tIns="91425" rIns="91425" bIns="91425" anchor="t" anchorCtr="0">
            <a:noAutofit/>
          </a:bodyPr>
          <a:lstStyle/>
          <a:p>
            <a:pPr marL="0" marR="381000" lvl="0" indent="0" rtl="0">
              <a:spcBef>
                <a:spcPts val="0"/>
              </a:spcBef>
              <a:spcAft>
                <a:spcPts val="0"/>
              </a:spcAft>
              <a:buNone/>
            </a:pPr>
            <a:r>
              <a:rPr lang="en" dirty="0"/>
              <a:t>Clients </a:t>
            </a:r>
            <a:r>
              <a:rPr lang="en" b="1" dirty="0"/>
              <a:t>strengthen their recovery skills through writing and recording an original song on a recovery topic. </a:t>
            </a:r>
            <a:r>
              <a:rPr lang="en" dirty="0"/>
              <a:t> Includes a facility specific SoundCloud page where clients can access their songs for free.  We offer this for groups and individuals. </a:t>
            </a:r>
            <a:endParaRPr dirty="0"/>
          </a:p>
          <a:p>
            <a:pPr marL="0" lvl="0" indent="0" algn="l" rtl="0">
              <a:spcBef>
                <a:spcPts val="0"/>
              </a:spcBef>
              <a:spcAft>
                <a:spcPts val="1600"/>
              </a:spcAft>
              <a:buNone/>
            </a:pPr>
            <a:endParaRPr dirty="0"/>
          </a:p>
        </p:txBody>
      </p:sp>
      <p:sp>
        <p:nvSpPr>
          <p:cNvPr id="271" name="Google Shape;271;p42"/>
          <p:cNvSpPr txBox="1">
            <a:spLocks noGrp="1"/>
          </p:cNvSpPr>
          <p:nvPr>
            <p:ph type="body" idx="4294967295"/>
          </p:nvPr>
        </p:nvSpPr>
        <p:spPr>
          <a:xfrm>
            <a:off x="6216650" y="4140200"/>
            <a:ext cx="2927350" cy="627063"/>
          </a:xfrm>
          <a:prstGeom prst="rect">
            <a:avLst/>
          </a:prstGeom>
        </p:spPr>
        <p:txBody>
          <a:bodyPr spcFirstLastPara="1" wrap="square" lIns="91425" tIns="91425" rIns="91425" bIns="91425" anchor="t" anchorCtr="0">
            <a:noAutofit/>
          </a:bodyPr>
          <a:lstStyle/>
          <a:p>
            <a:pPr marL="0" marR="381000" lvl="0" indent="0" algn="ctr" rtl="0">
              <a:spcBef>
                <a:spcPts val="0"/>
              </a:spcBef>
              <a:spcAft>
                <a:spcPts val="0"/>
              </a:spcAft>
              <a:buNone/>
            </a:pPr>
            <a:r>
              <a:rPr lang="en" sz="1600" i="1" dirty="0"/>
              <a:t>“</a:t>
            </a:r>
            <a:endParaRPr dirty="0"/>
          </a:p>
        </p:txBody>
      </p:sp>
      <p:pic>
        <p:nvPicPr>
          <p:cNvPr id="5" name="Picture 4">
            <a:extLst>
              <a:ext uri="{FF2B5EF4-FFF2-40B4-BE49-F238E27FC236}">
                <a16:creationId xmlns:a16="http://schemas.microsoft.com/office/drawing/2014/main" id="{300DB202-865E-9E4B-9818-528E95893D52}"/>
              </a:ext>
            </a:extLst>
          </p:cNvPr>
          <p:cNvPicPr>
            <a:picLocks noChangeAspect="1"/>
          </p:cNvPicPr>
          <p:nvPr/>
        </p:nvPicPr>
        <p:blipFill>
          <a:blip r:embed="rId3"/>
          <a:stretch>
            <a:fillRect/>
          </a:stretch>
        </p:blipFill>
        <p:spPr>
          <a:xfrm>
            <a:off x="722471" y="2334679"/>
            <a:ext cx="4073913" cy="2616350"/>
          </a:xfrm>
          <a:prstGeom prst="rect">
            <a:avLst/>
          </a:prstGeom>
        </p:spPr>
      </p:pic>
      <p:pic>
        <p:nvPicPr>
          <p:cNvPr id="7" name="Picture 6">
            <a:extLst>
              <a:ext uri="{FF2B5EF4-FFF2-40B4-BE49-F238E27FC236}">
                <a16:creationId xmlns:a16="http://schemas.microsoft.com/office/drawing/2014/main" id="{AC2183C6-C790-8C43-8EE7-A82BAC843BA1}"/>
              </a:ext>
            </a:extLst>
          </p:cNvPr>
          <p:cNvPicPr>
            <a:picLocks noChangeAspect="1"/>
          </p:cNvPicPr>
          <p:nvPr/>
        </p:nvPicPr>
        <p:blipFill>
          <a:blip r:embed="rId4"/>
          <a:stretch>
            <a:fillRect/>
          </a:stretch>
        </p:blipFill>
        <p:spPr>
          <a:xfrm>
            <a:off x="5798100" y="2652254"/>
            <a:ext cx="2552700" cy="1981200"/>
          </a:xfrm>
          <a:prstGeom prst="rect">
            <a:avLst/>
          </a:prstGeom>
        </p:spPr>
      </p:pic>
    </p:spTree>
    <p:extLst>
      <p:ext uri="{BB962C8B-B14F-4D97-AF65-F5344CB8AC3E}">
        <p14:creationId xmlns:p14="http://schemas.microsoft.com/office/powerpoint/2010/main" val="3243711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83"/>
        <p:cNvGrpSpPr/>
        <p:nvPr/>
      </p:nvGrpSpPr>
      <p:grpSpPr>
        <a:xfrm>
          <a:off x="0" y="0"/>
          <a:ext cx="0" cy="0"/>
          <a:chOff x="0" y="0"/>
          <a:chExt cx="0" cy="0"/>
        </a:xfrm>
      </p:grpSpPr>
      <p:sp>
        <p:nvSpPr>
          <p:cNvPr id="284" name="Google Shape;284;p4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Recovery Concerts</a:t>
            </a:r>
            <a:endParaRPr/>
          </a:p>
        </p:txBody>
      </p:sp>
      <p:sp>
        <p:nvSpPr>
          <p:cNvPr id="285" name="Google Shape;285;p44"/>
          <p:cNvSpPr txBox="1">
            <a:spLocks noGrp="1"/>
          </p:cNvSpPr>
          <p:nvPr>
            <p:ph type="body" idx="1"/>
          </p:nvPr>
        </p:nvSpPr>
        <p:spPr>
          <a:xfrm>
            <a:off x="311700" y="1248850"/>
            <a:ext cx="4758600" cy="3302700"/>
          </a:xfrm>
          <a:prstGeom prst="rect">
            <a:avLst/>
          </a:prstGeom>
        </p:spPr>
        <p:txBody>
          <a:bodyPr spcFirstLastPara="1" wrap="square" lIns="91425" tIns="91425" rIns="91425" bIns="91425" anchor="t" anchorCtr="0">
            <a:noAutofit/>
          </a:bodyPr>
          <a:lstStyle/>
          <a:p>
            <a:pPr marL="0" marR="381000" lvl="0" indent="0" algn="ctr" rtl="0">
              <a:spcBef>
                <a:spcPts val="0"/>
              </a:spcBef>
              <a:spcAft>
                <a:spcPts val="0"/>
              </a:spcAft>
              <a:buNone/>
            </a:pPr>
            <a:r>
              <a:rPr lang="en" sz="2800"/>
              <a:t>Highly interactive and engaging concert that covers the emotions of early recovery and how to get through them clean and sober.</a:t>
            </a:r>
            <a:endParaRPr sz="2800"/>
          </a:p>
          <a:p>
            <a:pPr marL="0" marR="381000" lvl="0" indent="0" algn="l" rtl="0">
              <a:spcBef>
                <a:spcPts val="0"/>
              </a:spcBef>
              <a:spcAft>
                <a:spcPts val="0"/>
              </a:spcAft>
              <a:buNone/>
            </a:pPr>
            <a:endParaRPr/>
          </a:p>
          <a:p>
            <a:pPr marL="0" marR="381000" lvl="0" indent="0" algn="l" rtl="0">
              <a:spcBef>
                <a:spcPts val="0"/>
              </a:spcBef>
              <a:spcAft>
                <a:spcPts val="0"/>
              </a:spcAft>
              <a:buNone/>
            </a:pPr>
            <a:endParaRPr/>
          </a:p>
          <a:p>
            <a:pPr marL="0" lvl="0" indent="0" algn="l" rtl="0">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286" name="Google Shape;286;p44"/>
          <p:cNvPicPr preferRelativeResize="0"/>
          <p:nvPr/>
        </p:nvPicPr>
        <p:blipFill>
          <a:blip r:embed="rId3">
            <a:alphaModFix/>
          </a:blip>
          <a:stretch>
            <a:fillRect/>
          </a:stretch>
        </p:blipFill>
        <p:spPr>
          <a:xfrm>
            <a:off x="5418025" y="445025"/>
            <a:ext cx="3309375" cy="4412500"/>
          </a:xfrm>
          <a:prstGeom prst="rect">
            <a:avLst/>
          </a:prstGeom>
          <a:noFill/>
          <a:ln>
            <a:noFill/>
          </a:ln>
        </p:spPr>
      </p:pic>
    </p:spTree>
    <p:extLst>
      <p:ext uri="{BB962C8B-B14F-4D97-AF65-F5344CB8AC3E}">
        <p14:creationId xmlns:p14="http://schemas.microsoft.com/office/powerpoint/2010/main" val="2318812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0000"/>
          </a:schemeClr>
        </a:solidFill>
        <a:effectLst/>
      </p:bgPr>
    </p:bg>
    <p:spTree>
      <p:nvGrpSpPr>
        <p:cNvPr id="1" name="Shape 290"/>
        <p:cNvGrpSpPr/>
        <p:nvPr/>
      </p:nvGrpSpPr>
      <p:grpSpPr>
        <a:xfrm>
          <a:off x="0" y="0"/>
          <a:ext cx="0" cy="0"/>
          <a:chOff x="0" y="0"/>
          <a:chExt cx="0" cy="0"/>
        </a:xfrm>
      </p:grpSpPr>
      <p:pic>
        <p:nvPicPr>
          <p:cNvPr id="291" name="Google Shape;291;p45"/>
          <p:cNvPicPr preferRelativeResize="0"/>
          <p:nvPr/>
        </p:nvPicPr>
        <p:blipFill rotWithShape="1">
          <a:blip r:embed="rId3">
            <a:alphaModFix/>
          </a:blip>
          <a:srcRect l="6239" r="7217" b="4662"/>
          <a:stretch/>
        </p:blipFill>
        <p:spPr>
          <a:xfrm rot="10800000">
            <a:off x="3591322" y="478676"/>
            <a:ext cx="5270378" cy="4354998"/>
          </a:xfrm>
          <a:prstGeom prst="rect">
            <a:avLst/>
          </a:prstGeom>
          <a:noFill/>
          <a:ln>
            <a:noFill/>
          </a:ln>
        </p:spPr>
      </p:pic>
      <p:sp>
        <p:nvSpPr>
          <p:cNvPr id="292" name="Google Shape;292;p45"/>
          <p:cNvSpPr txBox="1"/>
          <p:nvPr/>
        </p:nvSpPr>
        <p:spPr>
          <a:xfrm>
            <a:off x="206575" y="1301375"/>
            <a:ext cx="2933100" cy="223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Proxima Nova"/>
                <a:ea typeface="Proxima Nova"/>
                <a:cs typeface="Proxima Nova"/>
                <a:sym typeface="Proxima Nova"/>
              </a:rPr>
              <a:t>Each client receives this 16 page booklet with the lyrics and follow up questions on the topics.  These are great for running a post-concert group.</a:t>
            </a:r>
            <a:endParaRPr sz="1900">
              <a:latin typeface="Proxima Nova"/>
              <a:ea typeface="Proxima Nova"/>
              <a:cs typeface="Proxima Nova"/>
              <a:sym typeface="Proxima Nova"/>
            </a:endParaRPr>
          </a:p>
        </p:txBody>
      </p:sp>
    </p:spTree>
    <p:extLst>
      <p:ext uri="{BB962C8B-B14F-4D97-AF65-F5344CB8AC3E}">
        <p14:creationId xmlns:p14="http://schemas.microsoft.com/office/powerpoint/2010/main" val="3739623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03"/>
        <p:cNvGrpSpPr/>
        <p:nvPr/>
      </p:nvGrpSpPr>
      <p:grpSpPr>
        <a:xfrm>
          <a:off x="0" y="0"/>
          <a:ext cx="0" cy="0"/>
          <a:chOff x="0" y="0"/>
          <a:chExt cx="0" cy="0"/>
        </a:xfrm>
      </p:grpSpPr>
      <p:pic>
        <p:nvPicPr>
          <p:cNvPr id="304" name="Google Shape;304;p47"/>
          <p:cNvPicPr preferRelativeResize="0"/>
          <p:nvPr/>
        </p:nvPicPr>
        <p:blipFill>
          <a:blip r:embed="rId3">
            <a:alphaModFix/>
          </a:blip>
          <a:stretch>
            <a:fillRect/>
          </a:stretch>
        </p:blipFill>
        <p:spPr>
          <a:xfrm>
            <a:off x="614625" y="2907525"/>
            <a:ext cx="7914749" cy="1749925"/>
          </a:xfrm>
          <a:prstGeom prst="rect">
            <a:avLst/>
          </a:prstGeom>
          <a:noFill/>
          <a:ln>
            <a:noFill/>
          </a:ln>
        </p:spPr>
      </p:pic>
      <p:sp>
        <p:nvSpPr>
          <p:cNvPr id="305" name="Google Shape;305;p47"/>
          <p:cNvSpPr txBox="1">
            <a:spLocks noGrp="1"/>
          </p:cNvSpPr>
          <p:nvPr>
            <p:ph type="title"/>
          </p:nvPr>
        </p:nvSpPr>
        <p:spPr>
          <a:xfrm>
            <a:off x="311700" y="2352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Musical Instrument Learning Studios</a:t>
            </a:r>
            <a:endParaRPr/>
          </a:p>
        </p:txBody>
      </p:sp>
      <p:sp>
        <p:nvSpPr>
          <p:cNvPr id="306" name="Google Shape;306;p47"/>
          <p:cNvSpPr txBox="1">
            <a:spLocks noGrp="1"/>
          </p:cNvSpPr>
          <p:nvPr>
            <p:ph type="body" idx="1"/>
          </p:nvPr>
        </p:nvSpPr>
        <p:spPr>
          <a:xfrm>
            <a:off x="267600" y="942625"/>
            <a:ext cx="8608800" cy="104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Playing a musical instrument is the </a:t>
            </a:r>
            <a:r>
              <a:rPr lang="en" u="sng">
                <a:hlinkClick r:id="rId4"/>
              </a:rPr>
              <a:t>#1 way to increase brain connectivity</a:t>
            </a:r>
            <a:r>
              <a:rPr lang="en"/>
              <a:t>.  It is also a great sober hobby and way to develop skills needed for recovery such as slowing down, letting a process unfold, repetition and more.  We can order, set up, deliver and install systems that are super easy to use and learn.  We also provide instrumental lessons both in person and remotely. </a:t>
            </a:r>
            <a:endParaRPr/>
          </a:p>
          <a:p>
            <a:pPr marL="0" lvl="0" indent="0" algn="l" rtl="0">
              <a:spcBef>
                <a:spcPts val="1600"/>
              </a:spcBef>
              <a:spcAft>
                <a:spcPts val="1600"/>
              </a:spcAft>
              <a:buNone/>
            </a:pPr>
            <a:endParaRPr/>
          </a:p>
        </p:txBody>
      </p:sp>
      <p:sp>
        <p:nvSpPr>
          <p:cNvPr id="307" name="Google Shape;307;p47"/>
          <p:cNvSpPr txBox="1">
            <a:spLocks noGrp="1"/>
          </p:cNvSpPr>
          <p:nvPr>
            <p:ph type="body" idx="4294967295"/>
          </p:nvPr>
        </p:nvSpPr>
        <p:spPr>
          <a:xfrm>
            <a:off x="4594225" y="4657725"/>
            <a:ext cx="4549775" cy="4857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i="1"/>
              <a:t>The Music For Recovery Studio at Daytop NJ</a:t>
            </a:r>
            <a:endParaRPr sz="1300" i="1"/>
          </a:p>
          <a:p>
            <a:pPr marL="0" lvl="0" indent="0" algn="l" rtl="0">
              <a:spcBef>
                <a:spcPts val="1600"/>
              </a:spcBef>
              <a:spcAft>
                <a:spcPts val="1600"/>
              </a:spcAft>
              <a:buNone/>
            </a:pPr>
            <a:endParaRPr/>
          </a:p>
        </p:txBody>
      </p:sp>
    </p:spTree>
    <p:extLst>
      <p:ext uri="{BB962C8B-B14F-4D97-AF65-F5344CB8AC3E}">
        <p14:creationId xmlns:p14="http://schemas.microsoft.com/office/powerpoint/2010/main" val="3147589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Shape 334"/>
        <p:cNvGrpSpPr/>
        <p:nvPr/>
      </p:nvGrpSpPr>
      <p:grpSpPr>
        <a:xfrm>
          <a:off x="0" y="0"/>
          <a:ext cx="0" cy="0"/>
          <a:chOff x="0" y="0"/>
          <a:chExt cx="0" cy="0"/>
        </a:xfrm>
      </p:grpSpPr>
      <p:sp>
        <p:nvSpPr>
          <p:cNvPr id="335" name="Google Shape;335;p5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4. Creating Clinically Integrated Music Programming</a:t>
            </a:r>
            <a:endParaRPr dirty="0"/>
          </a:p>
        </p:txBody>
      </p:sp>
      <p:sp>
        <p:nvSpPr>
          <p:cNvPr id="336" name="Google Shape;336;p51"/>
          <p:cNvSpPr txBox="1">
            <a:spLocks noGrp="1"/>
          </p:cNvSpPr>
          <p:nvPr>
            <p:ph type="body" idx="1"/>
          </p:nvPr>
        </p:nvSpPr>
        <p:spPr>
          <a:xfrm>
            <a:off x="311700" y="1694400"/>
            <a:ext cx="8640000" cy="1155300"/>
          </a:xfrm>
          <a:prstGeom prst="rect">
            <a:avLst/>
          </a:prstGeom>
        </p:spPr>
        <p:txBody>
          <a:bodyPr spcFirstLastPara="1" wrap="square" lIns="91425" tIns="91425" rIns="91425" bIns="91425" anchor="t" anchorCtr="0">
            <a:noAutofit/>
          </a:bodyPr>
          <a:lstStyle/>
          <a:p>
            <a:pPr marL="0" marR="381000" lvl="0" indent="0" algn="l" rtl="0">
              <a:spcBef>
                <a:spcPts val="0"/>
              </a:spcBef>
              <a:spcAft>
                <a:spcPts val="0"/>
              </a:spcAft>
              <a:buNone/>
            </a:pPr>
            <a:r>
              <a:rPr lang="en"/>
              <a:t>We will collaborate with your clinicians to develop music programming that aligns with their treatment styles and modalities, as well as the language and culture of your facility.  For example, doing motivational interviewing to a beat.</a:t>
            </a:r>
            <a:endParaRPr/>
          </a:p>
          <a:p>
            <a:pPr marL="0" lvl="0" indent="0" algn="l" rtl="0">
              <a:spcBef>
                <a:spcPts val="0"/>
              </a:spcBef>
              <a:spcAft>
                <a:spcPts val="1600"/>
              </a:spcAft>
              <a:buNone/>
            </a:pPr>
            <a:endParaRPr/>
          </a:p>
        </p:txBody>
      </p:sp>
      <p:sp>
        <p:nvSpPr>
          <p:cNvPr id="339" name="Google Shape;339;p51"/>
          <p:cNvSpPr txBox="1">
            <a:spLocks noGrp="1"/>
          </p:cNvSpPr>
          <p:nvPr>
            <p:ph type="body" idx="4294967295"/>
          </p:nvPr>
        </p:nvSpPr>
        <p:spPr>
          <a:xfrm>
            <a:off x="0" y="2849563"/>
            <a:ext cx="3929063" cy="1155700"/>
          </a:xfrm>
          <a:prstGeom prst="rect">
            <a:avLst/>
          </a:prstGeom>
        </p:spPr>
        <p:txBody>
          <a:bodyPr spcFirstLastPara="1" wrap="square" lIns="91425" tIns="91425" rIns="91425" bIns="91425" anchor="t" anchorCtr="0">
            <a:noAutofit/>
          </a:bodyPr>
          <a:lstStyle/>
          <a:p>
            <a:pPr marL="381000" marR="533400" lvl="0" indent="0" algn="ctr" rtl="0">
              <a:lnSpc>
                <a:spcPct val="150000"/>
              </a:lnSpc>
              <a:spcBef>
                <a:spcPts val="600"/>
              </a:spcBef>
              <a:spcAft>
                <a:spcPts val="0"/>
              </a:spcAft>
              <a:buNone/>
            </a:pPr>
            <a:r>
              <a:rPr lang="en" sz="1900" dirty="0">
                <a:latin typeface="Alfa Slab One"/>
                <a:ea typeface="Alfa Slab One"/>
                <a:cs typeface="Alfa Slab One"/>
                <a:sym typeface="Alfa Slab One"/>
              </a:rPr>
              <a:t>We are happy to explore creating custom programming for you as well.</a:t>
            </a:r>
            <a:endParaRPr sz="1900" dirty="0">
              <a:latin typeface="Alfa Slab One"/>
              <a:ea typeface="Alfa Slab One"/>
              <a:cs typeface="Alfa Slab One"/>
              <a:sym typeface="Alfa Slab One"/>
            </a:endParaRPr>
          </a:p>
          <a:p>
            <a:pPr marL="0" lvl="0" indent="0" algn="l" rtl="0">
              <a:spcBef>
                <a:spcPts val="0"/>
              </a:spcBef>
              <a:spcAft>
                <a:spcPts val="1600"/>
              </a:spcAft>
              <a:buNone/>
            </a:pPr>
            <a:endParaRPr dirty="0"/>
          </a:p>
        </p:txBody>
      </p:sp>
      <p:pic>
        <p:nvPicPr>
          <p:cNvPr id="3" name="Picture 2">
            <a:extLst>
              <a:ext uri="{FF2B5EF4-FFF2-40B4-BE49-F238E27FC236}">
                <a16:creationId xmlns:a16="http://schemas.microsoft.com/office/drawing/2014/main" id="{E47C695E-FAAC-A646-945E-F887C117A5C2}"/>
              </a:ext>
            </a:extLst>
          </p:cNvPr>
          <p:cNvPicPr>
            <a:picLocks noChangeAspect="1"/>
          </p:cNvPicPr>
          <p:nvPr/>
        </p:nvPicPr>
        <p:blipFill>
          <a:blip r:embed="rId3"/>
          <a:stretch>
            <a:fillRect/>
          </a:stretch>
        </p:blipFill>
        <p:spPr>
          <a:xfrm>
            <a:off x="4384964" y="2960489"/>
            <a:ext cx="2786063" cy="2089547"/>
          </a:xfrm>
          <a:prstGeom prst="rect">
            <a:avLst/>
          </a:prstGeom>
        </p:spPr>
      </p:pic>
    </p:spTree>
    <p:extLst>
      <p:ext uri="{BB962C8B-B14F-4D97-AF65-F5344CB8AC3E}">
        <p14:creationId xmlns:p14="http://schemas.microsoft.com/office/powerpoint/2010/main" val="662387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283"/>
        <p:cNvGrpSpPr/>
        <p:nvPr/>
      </p:nvGrpSpPr>
      <p:grpSpPr>
        <a:xfrm>
          <a:off x="0" y="0"/>
          <a:ext cx="0" cy="0"/>
          <a:chOff x="0" y="0"/>
          <a:chExt cx="0" cy="0"/>
        </a:xfrm>
      </p:grpSpPr>
      <p:sp>
        <p:nvSpPr>
          <p:cNvPr id="284" name="Google Shape;284;p44"/>
          <p:cNvSpPr txBox="1">
            <a:spLocks noGrp="1"/>
          </p:cNvSpPr>
          <p:nvPr>
            <p:ph type="title"/>
          </p:nvPr>
        </p:nvSpPr>
        <p:spPr>
          <a:xfrm>
            <a:off x="311699" y="30911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br>
              <a:rPr lang="en-US" dirty="0"/>
            </a:br>
            <a:endParaRPr lang="en-US" dirty="0"/>
          </a:p>
        </p:txBody>
      </p:sp>
      <p:sp>
        <p:nvSpPr>
          <p:cNvPr id="285" name="Google Shape;285;p44"/>
          <p:cNvSpPr txBox="1">
            <a:spLocks noGrp="1"/>
          </p:cNvSpPr>
          <p:nvPr>
            <p:ph type="body" idx="1"/>
          </p:nvPr>
        </p:nvSpPr>
        <p:spPr>
          <a:xfrm>
            <a:off x="0" y="1450868"/>
            <a:ext cx="91440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rgbClr val="000000"/>
              </a:solidFill>
              <a:latin typeface="Times New Roman"/>
              <a:ea typeface="Times New Roman"/>
              <a:cs typeface="Times New Roman"/>
              <a:sym typeface="Times New Roman"/>
            </a:endParaRPr>
          </a:p>
        </p:txBody>
      </p:sp>
      <p:pic>
        <p:nvPicPr>
          <p:cNvPr id="6" name="Picture 5">
            <a:extLst>
              <a:ext uri="{FF2B5EF4-FFF2-40B4-BE49-F238E27FC236}">
                <a16:creationId xmlns:a16="http://schemas.microsoft.com/office/drawing/2014/main" id="{2FC15AA3-4E90-9B41-8052-4A14019FE162}"/>
              </a:ext>
            </a:extLst>
          </p:cNvPr>
          <p:cNvPicPr>
            <a:picLocks noChangeAspect="1"/>
          </p:cNvPicPr>
          <p:nvPr/>
        </p:nvPicPr>
        <p:blipFill>
          <a:blip r:embed="rId3"/>
          <a:stretch>
            <a:fillRect/>
          </a:stretch>
        </p:blipFill>
        <p:spPr>
          <a:xfrm>
            <a:off x="888537" y="885457"/>
            <a:ext cx="7316529" cy="4135429"/>
          </a:xfrm>
          <a:prstGeom prst="rect">
            <a:avLst/>
          </a:prstGeom>
        </p:spPr>
      </p:pic>
      <p:sp>
        <p:nvSpPr>
          <p:cNvPr id="7" name="Rectangle 6">
            <a:extLst>
              <a:ext uri="{FF2B5EF4-FFF2-40B4-BE49-F238E27FC236}">
                <a16:creationId xmlns:a16="http://schemas.microsoft.com/office/drawing/2014/main" id="{4651328E-7AC8-354B-BACC-11D5383865EA}"/>
              </a:ext>
            </a:extLst>
          </p:cNvPr>
          <p:cNvSpPr/>
          <p:nvPr/>
        </p:nvSpPr>
        <p:spPr>
          <a:xfrm>
            <a:off x="2022263" y="146600"/>
            <a:ext cx="5384807" cy="646331"/>
          </a:xfrm>
          <a:prstGeom prst="rect">
            <a:avLst/>
          </a:prstGeom>
        </p:spPr>
        <p:txBody>
          <a:bodyPr wrap="none">
            <a:spAutoFit/>
          </a:bodyPr>
          <a:lstStyle/>
          <a:p>
            <a:r>
              <a:rPr lang="en" sz="3600" dirty="0">
                <a:solidFill>
                  <a:schemeClr val="accent4"/>
                </a:solidFill>
                <a:latin typeface="PT Sans" panose="020B0503020203020204" pitchFamily="34" charset="77"/>
              </a:rPr>
              <a:t>5. </a:t>
            </a:r>
            <a:r>
              <a:rPr lang="en" sz="3600" b="1" dirty="0">
                <a:solidFill>
                  <a:schemeClr val="accent4"/>
                </a:solidFill>
                <a:latin typeface="PT Sans" panose="020B0503020203020204" pitchFamily="34" charset="77"/>
              </a:rPr>
              <a:t>Recovery Music Lessons</a:t>
            </a:r>
            <a:endParaRPr lang="en-US" sz="3600" b="1" dirty="0">
              <a:solidFill>
                <a:schemeClr val="accent4"/>
              </a:solidFill>
              <a:latin typeface="PT Sans" panose="020B0503020203020204" pitchFamily="34" charset="77"/>
            </a:endParaRPr>
          </a:p>
        </p:txBody>
      </p:sp>
    </p:spTree>
    <p:extLst>
      <p:ext uri="{BB962C8B-B14F-4D97-AF65-F5344CB8AC3E}">
        <p14:creationId xmlns:p14="http://schemas.microsoft.com/office/powerpoint/2010/main" val="390578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2"/>
          <p:cNvSpPr txBox="1">
            <a:spLocks noGrp="1"/>
          </p:cNvSpPr>
          <p:nvPr>
            <p:ph type="title"/>
          </p:nvPr>
        </p:nvSpPr>
        <p:spPr>
          <a:xfrm>
            <a:off x="1200036" y="526350"/>
            <a:ext cx="7195340" cy="199693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t>                                     </a:t>
            </a:r>
            <a:endParaRPr dirty="0"/>
          </a:p>
        </p:txBody>
      </p:sp>
      <p:sp>
        <p:nvSpPr>
          <p:cNvPr id="346" name="Google Shape;346;p52"/>
          <p:cNvSpPr txBox="1">
            <a:spLocks noGrp="1"/>
          </p:cNvSpPr>
          <p:nvPr>
            <p:ph type="title" idx="4294967295"/>
          </p:nvPr>
        </p:nvSpPr>
        <p:spPr>
          <a:xfrm>
            <a:off x="1317394" y="1091303"/>
            <a:ext cx="7326312" cy="22002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bg1"/>
                </a:solidFill>
              </a:rPr>
              <a:t>Contact Music For Recovery today!</a:t>
            </a:r>
            <a:br>
              <a:rPr lang="en" sz="2800" dirty="0">
                <a:solidFill>
                  <a:schemeClr val="bg1"/>
                </a:solidFill>
              </a:rPr>
            </a:br>
            <a:br>
              <a:rPr lang="en" sz="2800" dirty="0">
                <a:solidFill>
                  <a:schemeClr val="bg1"/>
                </a:solidFill>
              </a:rPr>
            </a:br>
            <a:r>
              <a:rPr lang="en" sz="2800" dirty="0">
                <a:solidFill>
                  <a:schemeClr val="bg1"/>
                </a:solidFill>
                <a:hlinkClick r:id="rId3">
                  <a:extLst>
                    <a:ext uri="{A12FA001-AC4F-418D-AE19-62706E023703}">
                      <ahyp:hlinkClr xmlns:ahyp="http://schemas.microsoft.com/office/drawing/2018/hyperlinkcolor" val="tx"/>
                    </a:ext>
                  </a:extLst>
                </a:hlinkClick>
              </a:rPr>
              <a:t>Kathy@musicforrecovery.com</a:t>
            </a:r>
            <a:br>
              <a:rPr lang="en" sz="2800" dirty="0">
                <a:solidFill>
                  <a:schemeClr val="bg1"/>
                </a:solidFill>
              </a:rPr>
            </a:br>
            <a:br>
              <a:rPr lang="en" sz="2800" dirty="0">
                <a:solidFill>
                  <a:schemeClr val="bg1"/>
                </a:solidFill>
              </a:rPr>
            </a:br>
            <a:r>
              <a:rPr lang="en" sz="2800" dirty="0">
                <a:solidFill>
                  <a:schemeClr val="bg1"/>
                </a:solidFill>
              </a:rPr>
              <a:t>908-591-4541</a:t>
            </a:r>
            <a:br>
              <a:rPr lang="en" sz="2800" dirty="0">
                <a:solidFill>
                  <a:schemeClr val="bg1"/>
                </a:solidFill>
              </a:rPr>
            </a:br>
            <a:br>
              <a:rPr lang="en" sz="2800" dirty="0">
                <a:solidFill>
                  <a:schemeClr val="bg1"/>
                </a:solidFill>
              </a:rPr>
            </a:br>
            <a:r>
              <a:rPr lang="en" sz="2800" dirty="0" err="1">
                <a:solidFill>
                  <a:schemeClr val="bg1"/>
                </a:solidFill>
              </a:rPr>
              <a:t>musicforrecovery.com</a:t>
            </a:r>
            <a:br>
              <a:rPr lang="en" sz="2800">
                <a:solidFill>
                  <a:schemeClr val="bg1"/>
                </a:solidFill>
              </a:rPr>
            </a:br>
            <a:endParaRPr sz="6000" dirty="0">
              <a:solidFill>
                <a:schemeClr val="bg1"/>
              </a:solidFill>
            </a:endParaRPr>
          </a:p>
        </p:txBody>
      </p:sp>
      <p:pic>
        <p:nvPicPr>
          <p:cNvPr id="6" name="Google Shape;116;p25">
            <a:extLst>
              <a:ext uri="{FF2B5EF4-FFF2-40B4-BE49-F238E27FC236}">
                <a16:creationId xmlns:a16="http://schemas.microsoft.com/office/drawing/2014/main" id="{0611D9FB-8DF7-D140-A2A7-3C4EB166E8F8}"/>
              </a:ext>
            </a:extLst>
          </p:cNvPr>
          <p:cNvPicPr preferRelativeResize="0"/>
          <p:nvPr/>
        </p:nvPicPr>
        <p:blipFill>
          <a:blip r:embed="rId4">
            <a:alphaModFix/>
          </a:blip>
          <a:stretch>
            <a:fillRect/>
          </a:stretch>
        </p:blipFill>
        <p:spPr>
          <a:xfrm>
            <a:off x="2706129" y="3376027"/>
            <a:ext cx="4183153" cy="14213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6"/>
          <p:cNvSpPr txBox="1">
            <a:spLocks noGrp="1"/>
          </p:cNvSpPr>
          <p:nvPr>
            <p:ph type="title"/>
          </p:nvPr>
        </p:nvSpPr>
        <p:spPr>
          <a:xfrm>
            <a:off x="152400" y="176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a:t>Our 12 Year History</a:t>
            </a:r>
            <a:endParaRPr sz="2700" dirty="0"/>
          </a:p>
        </p:txBody>
      </p:sp>
      <p:pic>
        <p:nvPicPr>
          <p:cNvPr id="122" name="Google Shape;122;p26"/>
          <p:cNvPicPr preferRelativeResize="0"/>
          <p:nvPr/>
        </p:nvPicPr>
        <p:blipFill>
          <a:blip r:embed="rId3">
            <a:alphaModFix/>
          </a:blip>
          <a:stretch>
            <a:fillRect/>
          </a:stretch>
        </p:blipFill>
        <p:spPr>
          <a:xfrm>
            <a:off x="152400" y="1761050"/>
            <a:ext cx="1334875" cy="1695075"/>
          </a:xfrm>
          <a:prstGeom prst="rect">
            <a:avLst/>
          </a:prstGeom>
          <a:noFill/>
          <a:ln>
            <a:noFill/>
          </a:ln>
        </p:spPr>
      </p:pic>
      <p:pic>
        <p:nvPicPr>
          <p:cNvPr id="123" name="Google Shape;123;p26"/>
          <p:cNvPicPr preferRelativeResize="0"/>
          <p:nvPr/>
        </p:nvPicPr>
        <p:blipFill>
          <a:blip r:embed="rId4">
            <a:alphaModFix/>
          </a:blip>
          <a:stretch>
            <a:fillRect/>
          </a:stretch>
        </p:blipFill>
        <p:spPr>
          <a:xfrm>
            <a:off x="1449010" y="972658"/>
            <a:ext cx="3044742" cy="1085851"/>
          </a:xfrm>
          <a:prstGeom prst="rect">
            <a:avLst/>
          </a:prstGeom>
          <a:noFill/>
          <a:ln>
            <a:noFill/>
          </a:ln>
        </p:spPr>
      </p:pic>
      <p:pic>
        <p:nvPicPr>
          <p:cNvPr id="124" name="Google Shape;124;p26"/>
          <p:cNvPicPr preferRelativeResize="0"/>
          <p:nvPr/>
        </p:nvPicPr>
        <p:blipFill>
          <a:blip r:embed="rId5">
            <a:alphaModFix/>
          </a:blip>
          <a:stretch>
            <a:fillRect/>
          </a:stretch>
        </p:blipFill>
        <p:spPr>
          <a:xfrm>
            <a:off x="152400" y="3608525"/>
            <a:ext cx="2771775" cy="1085850"/>
          </a:xfrm>
          <a:prstGeom prst="rect">
            <a:avLst/>
          </a:prstGeom>
          <a:noFill/>
          <a:ln>
            <a:noFill/>
          </a:ln>
        </p:spPr>
      </p:pic>
      <p:pic>
        <p:nvPicPr>
          <p:cNvPr id="125" name="Google Shape;125;p26"/>
          <p:cNvPicPr preferRelativeResize="0"/>
          <p:nvPr/>
        </p:nvPicPr>
        <p:blipFill>
          <a:blip r:embed="rId6">
            <a:alphaModFix/>
          </a:blip>
          <a:stretch>
            <a:fillRect/>
          </a:stretch>
        </p:blipFill>
        <p:spPr>
          <a:xfrm>
            <a:off x="3076575" y="3181075"/>
            <a:ext cx="2028825" cy="704850"/>
          </a:xfrm>
          <a:prstGeom prst="rect">
            <a:avLst/>
          </a:prstGeom>
          <a:noFill/>
          <a:ln>
            <a:noFill/>
          </a:ln>
        </p:spPr>
      </p:pic>
      <p:pic>
        <p:nvPicPr>
          <p:cNvPr id="126" name="Google Shape;126;p26"/>
          <p:cNvPicPr preferRelativeResize="0"/>
          <p:nvPr/>
        </p:nvPicPr>
        <p:blipFill>
          <a:blip r:embed="rId7">
            <a:alphaModFix/>
          </a:blip>
          <a:stretch>
            <a:fillRect/>
          </a:stretch>
        </p:blipFill>
        <p:spPr>
          <a:xfrm>
            <a:off x="6473150" y="1977975"/>
            <a:ext cx="2028825" cy="1824487"/>
          </a:xfrm>
          <a:prstGeom prst="rect">
            <a:avLst/>
          </a:prstGeom>
          <a:noFill/>
          <a:ln>
            <a:noFill/>
          </a:ln>
        </p:spPr>
      </p:pic>
      <p:pic>
        <p:nvPicPr>
          <p:cNvPr id="127" name="Google Shape;127;p26"/>
          <p:cNvPicPr preferRelativeResize="0"/>
          <p:nvPr/>
        </p:nvPicPr>
        <p:blipFill>
          <a:blip r:embed="rId8">
            <a:alphaModFix/>
          </a:blip>
          <a:stretch>
            <a:fillRect/>
          </a:stretch>
        </p:blipFill>
        <p:spPr>
          <a:xfrm>
            <a:off x="5886284" y="3456124"/>
            <a:ext cx="3105315" cy="1527375"/>
          </a:xfrm>
          <a:prstGeom prst="rect">
            <a:avLst/>
          </a:prstGeom>
          <a:noFill/>
          <a:ln>
            <a:noFill/>
          </a:ln>
        </p:spPr>
      </p:pic>
      <p:pic>
        <p:nvPicPr>
          <p:cNvPr id="128" name="Google Shape;128;p26"/>
          <p:cNvPicPr preferRelativeResize="0"/>
          <p:nvPr/>
        </p:nvPicPr>
        <p:blipFill>
          <a:blip r:embed="rId9">
            <a:alphaModFix/>
          </a:blip>
          <a:stretch>
            <a:fillRect/>
          </a:stretch>
        </p:blipFill>
        <p:spPr>
          <a:xfrm>
            <a:off x="4099110" y="448475"/>
            <a:ext cx="4892489" cy="704850"/>
          </a:xfrm>
          <a:prstGeom prst="rect">
            <a:avLst/>
          </a:prstGeom>
          <a:noFill/>
          <a:ln>
            <a:noFill/>
          </a:ln>
        </p:spPr>
      </p:pic>
      <p:pic>
        <p:nvPicPr>
          <p:cNvPr id="129" name="Google Shape;129;p26"/>
          <p:cNvPicPr preferRelativeResize="0"/>
          <p:nvPr/>
        </p:nvPicPr>
        <p:blipFill>
          <a:blip r:embed="rId10">
            <a:alphaModFix/>
          </a:blip>
          <a:stretch>
            <a:fillRect/>
          </a:stretch>
        </p:blipFill>
        <p:spPr>
          <a:xfrm>
            <a:off x="3076575" y="4038325"/>
            <a:ext cx="2381250" cy="781050"/>
          </a:xfrm>
          <a:prstGeom prst="rect">
            <a:avLst/>
          </a:prstGeom>
          <a:noFill/>
          <a:ln>
            <a:noFill/>
          </a:ln>
        </p:spPr>
      </p:pic>
      <p:pic>
        <p:nvPicPr>
          <p:cNvPr id="130" name="Google Shape;130;p26"/>
          <p:cNvPicPr preferRelativeResize="0"/>
          <p:nvPr/>
        </p:nvPicPr>
        <p:blipFill>
          <a:blip r:embed="rId11">
            <a:alphaModFix/>
          </a:blip>
          <a:stretch>
            <a:fillRect/>
          </a:stretch>
        </p:blipFill>
        <p:spPr>
          <a:xfrm>
            <a:off x="4572000" y="2816296"/>
            <a:ext cx="1744678" cy="704850"/>
          </a:xfrm>
          <a:prstGeom prst="rect">
            <a:avLst/>
          </a:prstGeom>
          <a:noFill/>
          <a:ln>
            <a:noFill/>
          </a:ln>
        </p:spPr>
      </p:pic>
      <p:pic>
        <p:nvPicPr>
          <p:cNvPr id="131" name="Google Shape;131;p26"/>
          <p:cNvPicPr preferRelativeResize="0"/>
          <p:nvPr/>
        </p:nvPicPr>
        <p:blipFill>
          <a:blip r:embed="rId12">
            <a:alphaModFix/>
          </a:blip>
          <a:stretch>
            <a:fillRect/>
          </a:stretch>
        </p:blipFill>
        <p:spPr>
          <a:xfrm>
            <a:off x="2181217" y="2241875"/>
            <a:ext cx="742950" cy="733425"/>
          </a:xfrm>
          <a:prstGeom prst="rect">
            <a:avLst/>
          </a:prstGeom>
          <a:noFill/>
          <a:ln>
            <a:noFill/>
          </a:ln>
        </p:spPr>
      </p:pic>
      <p:pic>
        <p:nvPicPr>
          <p:cNvPr id="132" name="Google Shape;132;p26"/>
          <p:cNvPicPr preferRelativeResize="0"/>
          <p:nvPr/>
        </p:nvPicPr>
        <p:blipFill>
          <a:blip r:embed="rId13">
            <a:alphaModFix/>
          </a:blip>
          <a:stretch>
            <a:fillRect/>
          </a:stretch>
        </p:blipFill>
        <p:spPr>
          <a:xfrm>
            <a:off x="4571988" y="1153325"/>
            <a:ext cx="1527375" cy="1527375"/>
          </a:xfrm>
          <a:prstGeom prst="rect">
            <a:avLst/>
          </a:prstGeom>
          <a:noFill/>
          <a:ln>
            <a:noFill/>
          </a:ln>
        </p:spPr>
      </p:pic>
      <p:pic>
        <p:nvPicPr>
          <p:cNvPr id="133" name="Google Shape;133;p26"/>
          <p:cNvPicPr preferRelativeResize="0"/>
          <p:nvPr/>
        </p:nvPicPr>
        <p:blipFill>
          <a:blip r:embed="rId14">
            <a:alphaModFix/>
          </a:blip>
          <a:stretch>
            <a:fillRect/>
          </a:stretch>
        </p:blipFill>
        <p:spPr>
          <a:xfrm>
            <a:off x="3080649" y="2260938"/>
            <a:ext cx="1334875" cy="762780"/>
          </a:xfrm>
          <a:prstGeom prst="rect">
            <a:avLst/>
          </a:prstGeom>
          <a:noFill/>
          <a:ln>
            <a:noFill/>
          </a:ln>
        </p:spPr>
      </p:pic>
      <p:pic>
        <p:nvPicPr>
          <p:cNvPr id="134" name="Google Shape;134;p26"/>
          <p:cNvPicPr preferRelativeResize="0"/>
          <p:nvPr/>
        </p:nvPicPr>
        <p:blipFill>
          <a:blip r:embed="rId15">
            <a:alphaModFix/>
          </a:blip>
          <a:stretch>
            <a:fillRect/>
          </a:stretch>
        </p:blipFill>
        <p:spPr>
          <a:xfrm>
            <a:off x="6139361" y="1340806"/>
            <a:ext cx="2915064" cy="762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7"/>
          <p:cNvSpPr txBox="1"/>
          <p:nvPr/>
        </p:nvSpPr>
        <p:spPr>
          <a:xfrm>
            <a:off x="812550" y="123950"/>
            <a:ext cx="75189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dirty="0">
                <a:solidFill>
                  <a:srgbClr val="FF0000"/>
                </a:solidFill>
                <a:latin typeface="Alfa Slab One"/>
                <a:ea typeface="Alfa Slab One"/>
                <a:cs typeface="Alfa Slab One"/>
                <a:sym typeface="Alfa Slab One"/>
              </a:rPr>
              <a:t>Over 700 Songs streamed over 46,000 times</a:t>
            </a:r>
            <a:endParaRPr sz="2300" dirty="0">
              <a:solidFill>
                <a:srgbClr val="FF0000"/>
              </a:solidFill>
              <a:latin typeface="Alfa Slab One"/>
              <a:ea typeface="Alfa Slab One"/>
              <a:cs typeface="Alfa Slab One"/>
              <a:sym typeface="Alfa Slab One"/>
            </a:endParaRPr>
          </a:p>
        </p:txBody>
      </p:sp>
      <p:pic>
        <p:nvPicPr>
          <p:cNvPr id="141" name="Google Shape;141;p27" descr="Music Note Singing Sticker by TuneCore for iOS &amp; Android | GIPHY"/>
          <p:cNvPicPr preferRelativeResize="0"/>
          <p:nvPr/>
        </p:nvPicPr>
        <p:blipFill>
          <a:blip r:embed="rId3">
            <a:alphaModFix/>
          </a:blip>
          <a:stretch>
            <a:fillRect/>
          </a:stretch>
        </p:blipFill>
        <p:spPr>
          <a:xfrm>
            <a:off x="0" y="1425337"/>
            <a:ext cx="1435100" cy="1360375"/>
          </a:xfrm>
          <a:prstGeom prst="rect">
            <a:avLst/>
          </a:prstGeom>
          <a:noFill/>
          <a:ln>
            <a:noFill/>
          </a:ln>
        </p:spPr>
      </p:pic>
      <p:pic>
        <p:nvPicPr>
          <p:cNvPr id="5" name="Picture 4">
            <a:extLst>
              <a:ext uri="{FF2B5EF4-FFF2-40B4-BE49-F238E27FC236}">
                <a16:creationId xmlns:a16="http://schemas.microsoft.com/office/drawing/2014/main" id="{A142759D-66B1-154A-8CD2-3F96A204B966}"/>
              </a:ext>
            </a:extLst>
          </p:cNvPr>
          <p:cNvPicPr>
            <a:picLocks noChangeAspect="1"/>
          </p:cNvPicPr>
          <p:nvPr/>
        </p:nvPicPr>
        <p:blipFill>
          <a:blip r:embed="rId4"/>
          <a:stretch>
            <a:fillRect/>
          </a:stretch>
        </p:blipFill>
        <p:spPr>
          <a:xfrm>
            <a:off x="1357745" y="662750"/>
            <a:ext cx="7040646" cy="44729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311700" y="207600"/>
            <a:ext cx="8520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900"/>
              <a:t>Recovery Research Institute at Harvard &amp; MGH 2016 Study of Music for Recovery</a:t>
            </a:r>
            <a:endParaRPr sz="2900"/>
          </a:p>
        </p:txBody>
      </p:sp>
      <p:sp>
        <p:nvSpPr>
          <p:cNvPr id="147" name="Google Shape;147;p28"/>
          <p:cNvSpPr txBox="1">
            <a:spLocks noGrp="1"/>
          </p:cNvSpPr>
          <p:nvPr>
            <p:ph type="body" idx="1"/>
          </p:nvPr>
        </p:nvSpPr>
        <p:spPr>
          <a:xfrm>
            <a:off x="311700" y="1066025"/>
            <a:ext cx="4088100" cy="389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50" b="1" dirty="0">
                <a:latin typeface="Arial"/>
                <a:ea typeface="Arial"/>
                <a:cs typeface="Arial"/>
                <a:sym typeface="Arial"/>
              </a:rPr>
              <a:t> </a:t>
            </a:r>
            <a:endParaRPr sz="1150" b="1" dirty="0">
              <a:latin typeface="Arial"/>
              <a:ea typeface="Arial"/>
              <a:cs typeface="Arial"/>
              <a:sym typeface="Arial"/>
            </a:endParaRPr>
          </a:p>
          <a:p>
            <a:pPr marL="0" lvl="0" indent="0" algn="ctr" rtl="0">
              <a:spcBef>
                <a:spcPts val="0"/>
              </a:spcBef>
              <a:spcAft>
                <a:spcPts val="0"/>
              </a:spcAft>
              <a:buNone/>
            </a:pPr>
            <a:r>
              <a:rPr lang="en" sz="2050" b="1" dirty="0">
                <a:latin typeface="Arial"/>
                <a:ea typeface="Arial"/>
                <a:cs typeface="Arial"/>
                <a:sym typeface="Arial"/>
              </a:rPr>
              <a:t>“Music for Recovery participation is shown to enhance the therapeutic factors of installation of </a:t>
            </a:r>
            <a:r>
              <a:rPr lang="en" sz="2050" b="1" dirty="0">
                <a:solidFill>
                  <a:srgbClr val="FF0000"/>
                </a:solidFill>
                <a:latin typeface="Arial"/>
                <a:ea typeface="Arial"/>
                <a:cs typeface="Arial"/>
                <a:sym typeface="Arial"/>
              </a:rPr>
              <a:t>hope</a:t>
            </a:r>
            <a:r>
              <a:rPr lang="en" sz="2050" b="1" dirty="0">
                <a:latin typeface="Arial"/>
                <a:ea typeface="Arial"/>
                <a:cs typeface="Arial"/>
                <a:sym typeface="Arial"/>
              </a:rPr>
              <a:t>, </a:t>
            </a:r>
            <a:r>
              <a:rPr lang="en" sz="2050" b="1" dirty="0">
                <a:solidFill>
                  <a:srgbClr val="FF0000"/>
                </a:solidFill>
                <a:latin typeface="Arial"/>
                <a:ea typeface="Arial"/>
                <a:cs typeface="Arial"/>
                <a:sym typeface="Arial"/>
              </a:rPr>
              <a:t>catharsis</a:t>
            </a:r>
            <a:r>
              <a:rPr lang="en" sz="2050" b="1" dirty="0">
                <a:latin typeface="Arial"/>
                <a:ea typeface="Arial"/>
                <a:cs typeface="Arial"/>
                <a:sym typeface="Arial"/>
              </a:rPr>
              <a:t>, universality, and interpersonal </a:t>
            </a:r>
            <a:r>
              <a:rPr lang="en" sz="2050" b="1" dirty="0">
                <a:solidFill>
                  <a:srgbClr val="FF0000"/>
                </a:solidFill>
                <a:latin typeface="Arial"/>
                <a:ea typeface="Arial"/>
                <a:cs typeface="Arial"/>
                <a:sym typeface="Arial"/>
              </a:rPr>
              <a:t>connections</a:t>
            </a:r>
            <a:r>
              <a:rPr lang="en" sz="2050" b="1" dirty="0">
                <a:latin typeface="Arial"/>
                <a:ea typeface="Arial"/>
                <a:cs typeface="Arial"/>
                <a:sym typeface="Arial"/>
              </a:rPr>
              <a:t> in patients undergoing residential treatment for </a:t>
            </a:r>
            <a:endParaRPr sz="2050" b="1" dirty="0">
              <a:latin typeface="Arial"/>
              <a:ea typeface="Arial"/>
              <a:cs typeface="Arial"/>
              <a:sym typeface="Arial"/>
            </a:endParaRPr>
          </a:p>
          <a:p>
            <a:pPr marL="0" lvl="0" indent="0" algn="ctr" rtl="0">
              <a:spcBef>
                <a:spcPts val="0"/>
              </a:spcBef>
              <a:spcAft>
                <a:spcPts val="0"/>
              </a:spcAft>
              <a:buNone/>
            </a:pPr>
            <a:r>
              <a:rPr lang="en" sz="2050" b="1" dirty="0">
                <a:latin typeface="Arial"/>
                <a:ea typeface="Arial"/>
                <a:cs typeface="Arial"/>
                <a:sym typeface="Arial"/>
              </a:rPr>
              <a:t>substance use disorders.</a:t>
            </a:r>
            <a:r>
              <a:rPr lang="en" sz="1550" b="1" dirty="0">
                <a:latin typeface="Arial"/>
                <a:ea typeface="Arial"/>
                <a:cs typeface="Arial"/>
                <a:sym typeface="Arial"/>
              </a:rPr>
              <a:t>”</a:t>
            </a:r>
            <a:endParaRPr sz="1550" b="1" dirty="0">
              <a:latin typeface="Arial"/>
              <a:ea typeface="Arial"/>
              <a:cs typeface="Arial"/>
              <a:sym typeface="Arial"/>
            </a:endParaRPr>
          </a:p>
          <a:p>
            <a:pPr marL="0" lvl="0" indent="0" algn="l" rtl="0">
              <a:spcBef>
                <a:spcPts val="0"/>
              </a:spcBef>
              <a:spcAft>
                <a:spcPts val="0"/>
              </a:spcAft>
              <a:buNone/>
            </a:pPr>
            <a:endParaRPr sz="1250" dirty="0">
              <a:latin typeface="Arial"/>
              <a:ea typeface="Arial"/>
              <a:cs typeface="Arial"/>
              <a:sym typeface="Arial"/>
            </a:endParaRPr>
          </a:p>
          <a:p>
            <a:pPr marL="0" lvl="0" indent="457200" algn="l" rtl="0">
              <a:spcBef>
                <a:spcPts val="0"/>
              </a:spcBef>
              <a:spcAft>
                <a:spcPts val="0"/>
              </a:spcAft>
              <a:buNone/>
            </a:pPr>
            <a:endParaRPr sz="1050" dirty="0">
              <a:latin typeface="Arial"/>
              <a:ea typeface="Arial"/>
              <a:cs typeface="Arial"/>
              <a:sym typeface="Arial"/>
            </a:endParaRPr>
          </a:p>
          <a:p>
            <a:pPr marL="0" lvl="0" indent="0" algn="l" rtl="0">
              <a:spcBef>
                <a:spcPts val="0"/>
              </a:spcBef>
              <a:spcAft>
                <a:spcPts val="0"/>
              </a:spcAft>
              <a:buNone/>
            </a:pPr>
            <a:endParaRPr sz="1050" dirty="0">
              <a:solidFill>
                <a:srgbClr val="000000"/>
              </a:solidFill>
              <a:latin typeface="Arial"/>
              <a:ea typeface="Arial"/>
              <a:cs typeface="Arial"/>
              <a:sym typeface="Arial"/>
            </a:endParaRPr>
          </a:p>
          <a:p>
            <a:pPr marL="0" lvl="0" indent="0" algn="l" rtl="0">
              <a:spcBef>
                <a:spcPts val="0"/>
              </a:spcBef>
              <a:spcAft>
                <a:spcPts val="0"/>
              </a:spcAft>
              <a:buNone/>
            </a:pPr>
            <a:endParaRPr sz="1050" dirty="0">
              <a:solidFill>
                <a:srgbClr val="000000"/>
              </a:solidFill>
              <a:latin typeface="Arial"/>
              <a:ea typeface="Arial"/>
              <a:cs typeface="Arial"/>
              <a:sym typeface="Arial"/>
            </a:endParaRPr>
          </a:p>
          <a:p>
            <a:pPr marL="0" lvl="0" indent="0" algn="l" rtl="0">
              <a:spcBef>
                <a:spcPts val="0"/>
              </a:spcBef>
              <a:spcAft>
                <a:spcPts val="1600"/>
              </a:spcAft>
              <a:buNone/>
            </a:pPr>
            <a:endParaRPr dirty="0"/>
          </a:p>
        </p:txBody>
      </p:sp>
      <p:sp>
        <p:nvSpPr>
          <p:cNvPr id="148" name="Google Shape;148;p28"/>
          <p:cNvSpPr txBox="1"/>
          <p:nvPr/>
        </p:nvSpPr>
        <p:spPr>
          <a:xfrm>
            <a:off x="4399875" y="1202538"/>
            <a:ext cx="3097200" cy="153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b="1">
              <a:latin typeface="Open Sans"/>
              <a:ea typeface="Open Sans"/>
              <a:cs typeface="Open Sans"/>
              <a:sym typeface="Open Sans"/>
            </a:endParaRPr>
          </a:p>
        </p:txBody>
      </p:sp>
      <p:sp>
        <p:nvSpPr>
          <p:cNvPr id="150" name="Google Shape;150;p28"/>
          <p:cNvSpPr txBox="1"/>
          <p:nvPr/>
        </p:nvSpPr>
        <p:spPr>
          <a:xfrm>
            <a:off x="6709450" y="3523325"/>
            <a:ext cx="2334600" cy="153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50" b="1">
                <a:solidFill>
                  <a:schemeClr val="dk2"/>
                </a:solidFill>
              </a:rPr>
              <a:t>-Lead Researcher</a:t>
            </a:r>
            <a:endParaRPr sz="1050" b="1">
              <a:solidFill>
                <a:schemeClr val="dk2"/>
              </a:solidFill>
            </a:endParaRPr>
          </a:p>
          <a:p>
            <a:pPr marL="0" lvl="0" indent="0" algn="l" rtl="0">
              <a:lnSpc>
                <a:spcPct val="115000"/>
              </a:lnSpc>
              <a:spcBef>
                <a:spcPts val="0"/>
              </a:spcBef>
              <a:spcAft>
                <a:spcPts val="0"/>
              </a:spcAft>
              <a:buNone/>
            </a:pPr>
            <a:r>
              <a:rPr lang="en" sz="1050" b="1">
                <a:solidFill>
                  <a:schemeClr val="dk2"/>
                </a:solidFill>
              </a:rPr>
              <a:t> John F Kelly, Ph.D. </a:t>
            </a:r>
            <a:endParaRPr sz="750" b="1" i="1">
              <a:solidFill>
                <a:schemeClr val="dk2"/>
              </a:solidFill>
            </a:endParaRPr>
          </a:p>
          <a:p>
            <a:pPr marL="0" lvl="0" indent="457200" algn="l" rtl="0">
              <a:lnSpc>
                <a:spcPct val="115000"/>
              </a:lnSpc>
              <a:spcBef>
                <a:spcPts val="0"/>
              </a:spcBef>
              <a:spcAft>
                <a:spcPts val="0"/>
              </a:spcAft>
              <a:buNone/>
            </a:pPr>
            <a:r>
              <a:rPr lang="en" sz="750" i="1">
                <a:solidFill>
                  <a:schemeClr val="dk2"/>
                </a:solidFill>
              </a:rPr>
              <a:t>Associate Professor of Psychiatry</a:t>
            </a:r>
            <a:endParaRPr sz="750" i="1">
              <a:solidFill>
                <a:schemeClr val="dk2"/>
              </a:solidFill>
            </a:endParaRPr>
          </a:p>
          <a:p>
            <a:pPr marL="0" lvl="0" indent="457200" algn="l" rtl="0">
              <a:lnSpc>
                <a:spcPct val="115000"/>
              </a:lnSpc>
              <a:spcBef>
                <a:spcPts val="0"/>
              </a:spcBef>
              <a:spcAft>
                <a:spcPts val="0"/>
              </a:spcAft>
              <a:buNone/>
            </a:pPr>
            <a:r>
              <a:rPr lang="en" sz="750" i="1">
                <a:solidFill>
                  <a:schemeClr val="dk2"/>
                </a:solidFill>
              </a:rPr>
              <a:t>Harvard Medical School</a:t>
            </a:r>
            <a:endParaRPr sz="750" i="1">
              <a:solidFill>
                <a:schemeClr val="dk2"/>
              </a:solidFill>
            </a:endParaRPr>
          </a:p>
          <a:p>
            <a:pPr marL="457200" lvl="0" indent="0" algn="l" rtl="0">
              <a:lnSpc>
                <a:spcPct val="115000"/>
              </a:lnSpc>
              <a:spcBef>
                <a:spcPts val="0"/>
              </a:spcBef>
              <a:spcAft>
                <a:spcPts val="0"/>
              </a:spcAft>
              <a:buNone/>
            </a:pPr>
            <a:r>
              <a:rPr lang="en" sz="750" i="1">
                <a:solidFill>
                  <a:schemeClr val="dk2"/>
                </a:solidFill>
              </a:rPr>
              <a:t>Director, MGH Recovery Research Institute</a:t>
            </a:r>
            <a:endParaRPr sz="750" i="1">
              <a:solidFill>
                <a:schemeClr val="dk2"/>
              </a:solidFill>
            </a:endParaRPr>
          </a:p>
          <a:p>
            <a:pPr marL="457200" lvl="0" indent="0" algn="l" rtl="0">
              <a:lnSpc>
                <a:spcPct val="115000"/>
              </a:lnSpc>
              <a:spcBef>
                <a:spcPts val="0"/>
              </a:spcBef>
              <a:spcAft>
                <a:spcPts val="0"/>
              </a:spcAft>
              <a:buNone/>
            </a:pPr>
            <a:r>
              <a:rPr lang="en" sz="750" i="1">
                <a:solidFill>
                  <a:schemeClr val="dk2"/>
                </a:solidFill>
              </a:rPr>
              <a:t>Program Director, MGH Addiction Recovery      Management Service</a:t>
            </a:r>
            <a:endParaRPr sz="750" i="1">
              <a:solidFill>
                <a:schemeClr val="dk2"/>
              </a:solidFill>
            </a:endParaRPr>
          </a:p>
          <a:p>
            <a:pPr marL="0" lvl="0" indent="457200" algn="l" rtl="0">
              <a:lnSpc>
                <a:spcPct val="115000"/>
              </a:lnSpc>
              <a:spcBef>
                <a:spcPts val="0"/>
              </a:spcBef>
              <a:spcAft>
                <a:spcPts val="0"/>
              </a:spcAft>
              <a:buNone/>
            </a:pPr>
            <a:r>
              <a:rPr lang="en" sz="750" i="1">
                <a:solidFill>
                  <a:schemeClr val="dk2"/>
                </a:solidFill>
              </a:rPr>
              <a:t>Associate Director,</a:t>
            </a:r>
            <a:endParaRPr sz="750" i="1">
              <a:solidFill>
                <a:schemeClr val="dk2"/>
              </a:solidFill>
            </a:endParaRPr>
          </a:p>
          <a:p>
            <a:pPr marL="0" lvl="0" indent="457200" algn="l" rtl="0">
              <a:lnSpc>
                <a:spcPct val="115000"/>
              </a:lnSpc>
              <a:spcBef>
                <a:spcPts val="0"/>
              </a:spcBef>
              <a:spcAft>
                <a:spcPts val="0"/>
              </a:spcAft>
              <a:buNone/>
            </a:pPr>
            <a:r>
              <a:rPr lang="en" sz="750" i="1">
                <a:solidFill>
                  <a:schemeClr val="dk2"/>
                </a:solidFill>
              </a:rPr>
              <a:t>MGH Center for Addiction Medicine</a:t>
            </a:r>
            <a:r>
              <a:rPr lang="en" sz="750">
                <a:solidFill>
                  <a:schemeClr val="dk2"/>
                </a:solidFill>
              </a:rPr>
              <a:t> </a:t>
            </a:r>
            <a:endParaRPr>
              <a:latin typeface="Open Sans"/>
              <a:ea typeface="Open Sans"/>
              <a:cs typeface="Open Sans"/>
              <a:sym typeface="Open Sans"/>
            </a:endParaRPr>
          </a:p>
        </p:txBody>
      </p:sp>
      <p:pic>
        <p:nvPicPr>
          <p:cNvPr id="151" name="Google Shape;151;p28" descr="Harvard Medical School - Wikipedia"/>
          <p:cNvPicPr preferRelativeResize="0"/>
          <p:nvPr/>
        </p:nvPicPr>
        <p:blipFill>
          <a:blip r:embed="rId3">
            <a:alphaModFix/>
          </a:blip>
          <a:stretch>
            <a:fillRect/>
          </a:stretch>
        </p:blipFill>
        <p:spPr>
          <a:xfrm>
            <a:off x="7497075" y="1607375"/>
            <a:ext cx="1438275" cy="1733550"/>
          </a:xfrm>
          <a:prstGeom prst="rect">
            <a:avLst/>
          </a:prstGeom>
          <a:noFill/>
          <a:ln>
            <a:noFill/>
          </a:ln>
        </p:spPr>
      </p:pic>
      <p:pic>
        <p:nvPicPr>
          <p:cNvPr id="152" name="Google Shape;152;p28"/>
          <p:cNvPicPr preferRelativeResize="0"/>
          <p:nvPr/>
        </p:nvPicPr>
        <p:blipFill>
          <a:blip r:embed="rId4">
            <a:alphaModFix/>
          </a:blip>
          <a:stretch>
            <a:fillRect/>
          </a:stretch>
        </p:blipFill>
        <p:spPr>
          <a:xfrm>
            <a:off x="4906100" y="1725425"/>
            <a:ext cx="1631150" cy="2174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311700" y="207600"/>
            <a:ext cx="8520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900"/>
              <a:t>Recovery Research Institute at Harvard &amp; MGH 2016 Study of Music for Recovery</a:t>
            </a:r>
            <a:endParaRPr sz="2900"/>
          </a:p>
        </p:txBody>
      </p:sp>
      <p:sp>
        <p:nvSpPr>
          <p:cNvPr id="158" name="Google Shape;158;p29"/>
          <p:cNvSpPr txBox="1">
            <a:spLocks noGrp="1"/>
          </p:cNvSpPr>
          <p:nvPr>
            <p:ph type="body" idx="1"/>
          </p:nvPr>
        </p:nvSpPr>
        <p:spPr>
          <a:xfrm>
            <a:off x="584125" y="780288"/>
            <a:ext cx="3935400" cy="15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50" b="1">
                <a:latin typeface="Arial"/>
                <a:ea typeface="Arial"/>
                <a:cs typeface="Arial"/>
                <a:sym typeface="Arial"/>
              </a:rPr>
              <a:t> </a:t>
            </a:r>
            <a:endParaRPr sz="1150" b="1">
              <a:latin typeface="Arial"/>
              <a:ea typeface="Arial"/>
              <a:cs typeface="Arial"/>
              <a:sym typeface="Arial"/>
            </a:endParaRPr>
          </a:p>
          <a:p>
            <a:pPr marL="0" lvl="0" indent="0" algn="ctr" rtl="0">
              <a:spcBef>
                <a:spcPts val="0"/>
              </a:spcBef>
              <a:spcAft>
                <a:spcPts val="0"/>
              </a:spcAft>
              <a:buNone/>
            </a:pPr>
            <a:endParaRPr sz="1250" b="1">
              <a:latin typeface="Arial"/>
              <a:ea typeface="Arial"/>
              <a:cs typeface="Arial"/>
              <a:sym typeface="Arial"/>
            </a:endParaRPr>
          </a:p>
          <a:p>
            <a:pPr marL="0" lvl="0" indent="0" algn="l" rtl="0">
              <a:spcBef>
                <a:spcPts val="0"/>
              </a:spcBef>
              <a:spcAft>
                <a:spcPts val="0"/>
              </a:spcAft>
              <a:buNone/>
            </a:pPr>
            <a:endParaRPr sz="1250">
              <a:latin typeface="Arial"/>
              <a:ea typeface="Arial"/>
              <a:cs typeface="Arial"/>
              <a:sym typeface="Arial"/>
            </a:endParaRPr>
          </a:p>
          <a:p>
            <a:pPr marL="0" lvl="0" indent="457200" algn="l" rtl="0">
              <a:spcBef>
                <a:spcPts val="0"/>
              </a:spcBef>
              <a:spcAft>
                <a:spcPts val="0"/>
              </a:spcAft>
              <a:buNone/>
            </a:pPr>
            <a:endParaRPr sz="1050">
              <a:latin typeface="Arial"/>
              <a:ea typeface="Arial"/>
              <a:cs typeface="Arial"/>
              <a:sym typeface="Arial"/>
            </a:endParaRPr>
          </a:p>
          <a:p>
            <a:pPr marL="0" lvl="0" indent="0" algn="l" rtl="0">
              <a:spcBef>
                <a:spcPts val="0"/>
              </a:spcBef>
              <a:spcAft>
                <a:spcPts val="0"/>
              </a:spcAft>
              <a:buNone/>
            </a:pPr>
            <a:endParaRPr sz="1050">
              <a:solidFill>
                <a:srgbClr val="000000"/>
              </a:solidFill>
              <a:latin typeface="Arial"/>
              <a:ea typeface="Arial"/>
              <a:cs typeface="Arial"/>
              <a:sym typeface="Arial"/>
            </a:endParaRPr>
          </a:p>
          <a:p>
            <a:pPr marL="0" lvl="0" indent="0" algn="l" rtl="0">
              <a:spcBef>
                <a:spcPts val="0"/>
              </a:spcBef>
              <a:spcAft>
                <a:spcPts val="0"/>
              </a:spcAft>
              <a:buNone/>
            </a:pPr>
            <a:endParaRPr sz="1050">
              <a:solidFill>
                <a:srgbClr val="000000"/>
              </a:solidFill>
              <a:latin typeface="Arial"/>
              <a:ea typeface="Arial"/>
              <a:cs typeface="Arial"/>
              <a:sym typeface="Arial"/>
            </a:endParaRPr>
          </a:p>
          <a:p>
            <a:pPr marL="0" lvl="0" indent="0" algn="l" rtl="0">
              <a:spcBef>
                <a:spcPts val="0"/>
              </a:spcBef>
              <a:spcAft>
                <a:spcPts val="1600"/>
              </a:spcAft>
              <a:buNone/>
            </a:pPr>
            <a:endParaRPr/>
          </a:p>
        </p:txBody>
      </p:sp>
      <p:sp>
        <p:nvSpPr>
          <p:cNvPr id="159" name="Google Shape;159;p29"/>
          <p:cNvSpPr txBox="1"/>
          <p:nvPr/>
        </p:nvSpPr>
        <p:spPr>
          <a:xfrm>
            <a:off x="793200" y="1239397"/>
            <a:ext cx="3726300" cy="357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50">
                <a:solidFill>
                  <a:schemeClr val="dk2"/>
                </a:solidFill>
              </a:rPr>
              <a:t>“</a:t>
            </a:r>
            <a:r>
              <a:rPr lang="en" sz="2050" b="1">
                <a:solidFill>
                  <a:schemeClr val="dk2"/>
                </a:solidFill>
              </a:rPr>
              <a:t>a promising programmatic element that could </a:t>
            </a:r>
            <a:r>
              <a:rPr lang="en" sz="2050" b="1">
                <a:solidFill>
                  <a:srgbClr val="FF0000"/>
                </a:solidFill>
              </a:rPr>
              <a:t>enhance engagement and retention in treatment </a:t>
            </a:r>
            <a:r>
              <a:rPr lang="en" sz="2050" b="1">
                <a:solidFill>
                  <a:schemeClr val="dk2"/>
                </a:solidFill>
              </a:rPr>
              <a:t>by mobilizing common therapeutic mechanisms that ultimately enhance the likelihood of long-term recovery.” </a:t>
            </a:r>
            <a:endParaRPr sz="2200" b="1">
              <a:latin typeface="Open Sans"/>
              <a:ea typeface="Open Sans"/>
              <a:cs typeface="Open Sans"/>
              <a:sym typeface="Open Sans"/>
            </a:endParaRPr>
          </a:p>
        </p:txBody>
      </p:sp>
      <p:sp>
        <p:nvSpPr>
          <p:cNvPr id="160" name="Google Shape;160;p29"/>
          <p:cNvSpPr txBox="1"/>
          <p:nvPr/>
        </p:nvSpPr>
        <p:spPr>
          <a:xfrm>
            <a:off x="793200" y="2859700"/>
            <a:ext cx="3778800" cy="148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250" b="1">
              <a:solidFill>
                <a:schemeClr val="dk2"/>
              </a:solidFill>
            </a:endParaRPr>
          </a:p>
          <a:p>
            <a:pPr marL="0" lvl="0" indent="0" algn="l" rtl="0">
              <a:spcBef>
                <a:spcPts val="0"/>
              </a:spcBef>
              <a:spcAft>
                <a:spcPts val="0"/>
              </a:spcAft>
              <a:buNone/>
            </a:pPr>
            <a:endParaRPr>
              <a:latin typeface="Open Sans"/>
              <a:ea typeface="Open Sans"/>
              <a:cs typeface="Open Sans"/>
              <a:sym typeface="Open Sans"/>
            </a:endParaRPr>
          </a:p>
        </p:txBody>
      </p:sp>
      <p:sp>
        <p:nvSpPr>
          <p:cNvPr id="161" name="Google Shape;161;p29"/>
          <p:cNvSpPr txBox="1"/>
          <p:nvPr/>
        </p:nvSpPr>
        <p:spPr>
          <a:xfrm>
            <a:off x="6709450" y="3523325"/>
            <a:ext cx="2334600" cy="153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50" b="1">
                <a:solidFill>
                  <a:schemeClr val="dk2"/>
                </a:solidFill>
              </a:rPr>
              <a:t>-Lead Researcher</a:t>
            </a:r>
            <a:endParaRPr sz="1050" b="1">
              <a:solidFill>
                <a:schemeClr val="dk2"/>
              </a:solidFill>
            </a:endParaRPr>
          </a:p>
          <a:p>
            <a:pPr marL="0" lvl="0" indent="0" algn="l" rtl="0">
              <a:lnSpc>
                <a:spcPct val="115000"/>
              </a:lnSpc>
              <a:spcBef>
                <a:spcPts val="0"/>
              </a:spcBef>
              <a:spcAft>
                <a:spcPts val="0"/>
              </a:spcAft>
              <a:buNone/>
            </a:pPr>
            <a:r>
              <a:rPr lang="en" sz="1050" b="1">
                <a:solidFill>
                  <a:schemeClr val="dk2"/>
                </a:solidFill>
              </a:rPr>
              <a:t> John F Kelly, Ph.D. </a:t>
            </a:r>
            <a:endParaRPr sz="750" b="1" i="1">
              <a:solidFill>
                <a:schemeClr val="dk2"/>
              </a:solidFill>
            </a:endParaRPr>
          </a:p>
          <a:p>
            <a:pPr marL="0" lvl="0" indent="457200" algn="l" rtl="0">
              <a:lnSpc>
                <a:spcPct val="115000"/>
              </a:lnSpc>
              <a:spcBef>
                <a:spcPts val="0"/>
              </a:spcBef>
              <a:spcAft>
                <a:spcPts val="0"/>
              </a:spcAft>
              <a:buNone/>
            </a:pPr>
            <a:r>
              <a:rPr lang="en" sz="750" i="1">
                <a:solidFill>
                  <a:schemeClr val="dk2"/>
                </a:solidFill>
              </a:rPr>
              <a:t>Associate Professor of Psychiatry</a:t>
            </a:r>
            <a:endParaRPr sz="750" i="1">
              <a:solidFill>
                <a:schemeClr val="dk2"/>
              </a:solidFill>
            </a:endParaRPr>
          </a:p>
          <a:p>
            <a:pPr marL="0" lvl="0" indent="457200" algn="l" rtl="0">
              <a:lnSpc>
                <a:spcPct val="115000"/>
              </a:lnSpc>
              <a:spcBef>
                <a:spcPts val="0"/>
              </a:spcBef>
              <a:spcAft>
                <a:spcPts val="0"/>
              </a:spcAft>
              <a:buNone/>
            </a:pPr>
            <a:r>
              <a:rPr lang="en" sz="750" i="1">
                <a:solidFill>
                  <a:schemeClr val="dk2"/>
                </a:solidFill>
              </a:rPr>
              <a:t>Harvard Medical School</a:t>
            </a:r>
            <a:endParaRPr sz="750" i="1">
              <a:solidFill>
                <a:schemeClr val="dk2"/>
              </a:solidFill>
            </a:endParaRPr>
          </a:p>
          <a:p>
            <a:pPr marL="457200" lvl="0" indent="0" algn="l" rtl="0">
              <a:lnSpc>
                <a:spcPct val="115000"/>
              </a:lnSpc>
              <a:spcBef>
                <a:spcPts val="0"/>
              </a:spcBef>
              <a:spcAft>
                <a:spcPts val="0"/>
              </a:spcAft>
              <a:buNone/>
            </a:pPr>
            <a:r>
              <a:rPr lang="en" sz="750" i="1">
                <a:solidFill>
                  <a:schemeClr val="dk2"/>
                </a:solidFill>
              </a:rPr>
              <a:t>Director, MGH Recovery Research Institute</a:t>
            </a:r>
            <a:endParaRPr sz="750" i="1">
              <a:solidFill>
                <a:schemeClr val="dk2"/>
              </a:solidFill>
            </a:endParaRPr>
          </a:p>
          <a:p>
            <a:pPr marL="457200" lvl="0" indent="0" algn="l" rtl="0">
              <a:lnSpc>
                <a:spcPct val="115000"/>
              </a:lnSpc>
              <a:spcBef>
                <a:spcPts val="0"/>
              </a:spcBef>
              <a:spcAft>
                <a:spcPts val="0"/>
              </a:spcAft>
              <a:buNone/>
            </a:pPr>
            <a:r>
              <a:rPr lang="en" sz="750" i="1">
                <a:solidFill>
                  <a:schemeClr val="dk2"/>
                </a:solidFill>
              </a:rPr>
              <a:t>Program Director, MGH Addiction Recovery      Management Service</a:t>
            </a:r>
            <a:endParaRPr sz="750" i="1">
              <a:solidFill>
                <a:schemeClr val="dk2"/>
              </a:solidFill>
            </a:endParaRPr>
          </a:p>
          <a:p>
            <a:pPr marL="0" lvl="0" indent="457200" algn="l" rtl="0">
              <a:lnSpc>
                <a:spcPct val="115000"/>
              </a:lnSpc>
              <a:spcBef>
                <a:spcPts val="0"/>
              </a:spcBef>
              <a:spcAft>
                <a:spcPts val="0"/>
              </a:spcAft>
              <a:buNone/>
            </a:pPr>
            <a:r>
              <a:rPr lang="en" sz="750" i="1">
                <a:solidFill>
                  <a:schemeClr val="dk2"/>
                </a:solidFill>
              </a:rPr>
              <a:t>Associate Director,</a:t>
            </a:r>
            <a:endParaRPr sz="750" i="1">
              <a:solidFill>
                <a:schemeClr val="dk2"/>
              </a:solidFill>
            </a:endParaRPr>
          </a:p>
          <a:p>
            <a:pPr marL="0" lvl="0" indent="457200" algn="l" rtl="0">
              <a:lnSpc>
                <a:spcPct val="115000"/>
              </a:lnSpc>
              <a:spcBef>
                <a:spcPts val="0"/>
              </a:spcBef>
              <a:spcAft>
                <a:spcPts val="0"/>
              </a:spcAft>
              <a:buNone/>
            </a:pPr>
            <a:r>
              <a:rPr lang="en" sz="750" i="1">
                <a:solidFill>
                  <a:schemeClr val="dk2"/>
                </a:solidFill>
              </a:rPr>
              <a:t>MGH Center for Addiction Medicine</a:t>
            </a:r>
            <a:r>
              <a:rPr lang="en" sz="750">
                <a:solidFill>
                  <a:schemeClr val="dk2"/>
                </a:solidFill>
              </a:rPr>
              <a:t> </a:t>
            </a:r>
            <a:endParaRPr>
              <a:latin typeface="Open Sans"/>
              <a:ea typeface="Open Sans"/>
              <a:cs typeface="Open Sans"/>
              <a:sym typeface="Open Sans"/>
            </a:endParaRPr>
          </a:p>
        </p:txBody>
      </p:sp>
      <p:pic>
        <p:nvPicPr>
          <p:cNvPr id="162" name="Google Shape;162;p29" descr="Harvard Medical School - Wikipedia"/>
          <p:cNvPicPr preferRelativeResize="0"/>
          <p:nvPr/>
        </p:nvPicPr>
        <p:blipFill>
          <a:blip r:embed="rId3">
            <a:alphaModFix/>
          </a:blip>
          <a:stretch>
            <a:fillRect/>
          </a:stretch>
        </p:blipFill>
        <p:spPr>
          <a:xfrm>
            <a:off x="7497075" y="1607375"/>
            <a:ext cx="1438275" cy="1733550"/>
          </a:xfrm>
          <a:prstGeom prst="rect">
            <a:avLst/>
          </a:prstGeom>
          <a:noFill/>
          <a:ln>
            <a:noFill/>
          </a:ln>
        </p:spPr>
      </p:pic>
      <p:pic>
        <p:nvPicPr>
          <p:cNvPr id="3" name="Picture 2">
            <a:extLst>
              <a:ext uri="{FF2B5EF4-FFF2-40B4-BE49-F238E27FC236}">
                <a16:creationId xmlns:a16="http://schemas.microsoft.com/office/drawing/2014/main" id="{D9DD7232-D79C-E543-9D0A-E20691E3C99B}"/>
              </a:ext>
            </a:extLst>
          </p:cNvPr>
          <p:cNvPicPr>
            <a:picLocks noChangeAspect="1"/>
          </p:cNvPicPr>
          <p:nvPr/>
        </p:nvPicPr>
        <p:blipFill>
          <a:blip r:embed="rId4"/>
          <a:stretch>
            <a:fillRect/>
          </a:stretch>
        </p:blipFill>
        <p:spPr>
          <a:xfrm>
            <a:off x="4741331" y="1468388"/>
            <a:ext cx="2054937" cy="2054937"/>
          </a:xfrm>
          <a:prstGeom prst="rect">
            <a:avLst/>
          </a:prstGeom>
        </p:spPr>
      </p:pic>
      <p:pic>
        <p:nvPicPr>
          <p:cNvPr id="5" name="Picture 4">
            <a:extLst>
              <a:ext uri="{FF2B5EF4-FFF2-40B4-BE49-F238E27FC236}">
                <a16:creationId xmlns:a16="http://schemas.microsoft.com/office/drawing/2014/main" id="{DB52B30C-FD52-8F4E-B8F6-FBFDD66F5B37}"/>
              </a:ext>
            </a:extLst>
          </p:cNvPr>
          <p:cNvPicPr>
            <a:picLocks noChangeAspect="1"/>
          </p:cNvPicPr>
          <p:nvPr/>
        </p:nvPicPr>
        <p:blipFill>
          <a:blip r:embed="rId5"/>
          <a:stretch>
            <a:fillRect/>
          </a:stretch>
        </p:blipFill>
        <p:spPr>
          <a:xfrm>
            <a:off x="5050209" y="3615543"/>
            <a:ext cx="1350363" cy="13503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311700" y="207600"/>
            <a:ext cx="8520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900"/>
              <a:t>Recovery Research Institute at Harvard &amp; MGH 2016 Study of Music for Recovery</a:t>
            </a:r>
            <a:endParaRPr sz="2900"/>
          </a:p>
        </p:txBody>
      </p:sp>
      <p:sp>
        <p:nvSpPr>
          <p:cNvPr id="169" name="Google Shape;169;p30"/>
          <p:cNvSpPr txBox="1">
            <a:spLocks noGrp="1"/>
          </p:cNvSpPr>
          <p:nvPr>
            <p:ph type="body" idx="1"/>
          </p:nvPr>
        </p:nvSpPr>
        <p:spPr>
          <a:xfrm>
            <a:off x="584125" y="780288"/>
            <a:ext cx="3935400" cy="15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50" b="1">
                <a:latin typeface="Arial"/>
                <a:ea typeface="Arial"/>
                <a:cs typeface="Arial"/>
                <a:sym typeface="Arial"/>
              </a:rPr>
              <a:t> </a:t>
            </a:r>
            <a:endParaRPr sz="1150" b="1">
              <a:latin typeface="Arial"/>
              <a:ea typeface="Arial"/>
              <a:cs typeface="Arial"/>
              <a:sym typeface="Arial"/>
            </a:endParaRPr>
          </a:p>
          <a:p>
            <a:pPr marL="0" lvl="0" indent="0" algn="ctr" rtl="0">
              <a:spcBef>
                <a:spcPts val="0"/>
              </a:spcBef>
              <a:spcAft>
                <a:spcPts val="0"/>
              </a:spcAft>
              <a:buNone/>
            </a:pPr>
            <a:endParaRPr sz="1250" b="1">
              <a:latin typeface="Arial"/>
              <a:ea typeface="Arial"/>
              <a:cs typeface="Arial"/>
              <a:sym typeface="Arial"/>
            </a:endParaRPr>
          </a:p>
          <a:p>
            <a:pPr marL="0" lvl="0" indent="0" algn="l" rtl="0">
              <a:spcBef>
                <a:spcPts val="0"/>
              </a:spcBef>
              <a:spcAft>
                <a:spcPts val="0"/>
              </a:spcAft>
              <a:buNone/>
            </a:pPr>
            <a:endParaRPr sz="1250">
              <a:latin typeface="Arial"/>
              <a:ea typeface="Arial"/>
              <a:cs typeface="Arial"/>
              <a:sym typeface="Arial"/>
            </a:endParaRPr>
          </a:p>
          <a:p>
            <a:pPr marL="0" lvl="0" indent="457200" algn="l" rtl="0">
              <a:spcBef>
                <a:spcPts val="0"/>
              </a:spcBef>
              <a:spcAft>
                <a:spcPts val="0"/>
              </a:spcAft>
              <a:buNone/>
            </a:pPr>
            <a:endParaRPr sz="1050">
              <a:latin typeface="Arial"/>
              <a:ea typeface="Arial"/>
              <a:cs typeface="Arial"/>
              <a:sym typeface="Arial"/>
            </a:endParaRPr>
          </a:p>
          <a:p>
            <a:pPr marL="0" lvl="0" indent="0" algn="l" rtl="0">
              <a:spcBef>
                <a:spcPts val="0"/>
              </a:spcBef>
              <a:spcAft>
                <a:spcPts val="0"/>
              </a:spcAft>
              <a:buNone/>
            </a:pPr>
            <a:endParaRPr sz="1050">
              <a:solidFill>
                <a:srgbClr val="000000"/>
              </a:solidFill>
              <a:latin typeface="Arial"/>
              <a:ea typeface="Arial"/>
              <a:cs typeface="Arial"/>
              <a:sym typeface="Arial"/>
            </a:endParaRPr>
          </a:p>
          <a:p>
            <a:pPr marL="0" lvl="0" indent="0" algn="l" rtl="0">
              <a:spcBef>
                <a:spcPts val="0"/>
              </a:spcBef>
              <a:spcAft>
                <a:spcPts val="0"/>
              </a:spcAft>
              <a:buNone/>
            </a:pPr>
            <a:endParaRPr sz="1050">
              <a:solidFill>
                <a:srgbClr val="000000"/>
              </a:solidFill>
              <a:latin typeface="Arial"/>
              <a:ea typeface="Arial"/>
              <a:cs typeface="Arial"/>
              <a:sym typeface="Arial"/>
            </a:endParaRPr>
          </a:p>
          <a:p>
            <a:pPr marL="0" lvl="0" indent="0" algn="l" rtl="0">
              <a:spcBef>
                <a:spcPts val="0"/>
              </a:spcBef>
              <a:spcAft>
                <a:spcPts val="1600"/>
              </a:spcAft>
              <a:buNone/>
            </a:pPr>
            <a:endParaRPr/>
          </a:p>
        </p:txBody>
      </p:sp>
      <p:sp>
        <p:nvSpPr>
          <p:cNvPr id="170" name="Google Shape;170;p30"/>
          <p:cNvSpPr txBox="1"/>
          <p:nvPr/>
        </p:nvSpPr>
        <p:spPr>
          <a:xfrm>
            <a:off x="4399875" y="1202538"/>
            <a:ext cx="3097200" cy="153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b="1">
              <a:latin typeface="Open Sans"/>
              <a:ea typeface="Open Sans"/>
              <a:cs typeface="Open Sans"/>
              <a:sym typeface="Open Sans"/>
            </a:endParaRPr>
          </a:p>
        </p:txBody>
      </p:sp>
      <p:sp>
        <p:nvSpPr>
          <p:cNvPr id="171" name="Google Shape;171;p30"/>
          <p:cNvSpPr txBox="1"/>
          <p:nvPr/>
        </p:nvSpPr>
        <p:spPr>
          <a:xfrm>
            <a:off x="311700" y="1322025"/>
            <a:ext cx="4260300" cy="3491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50" b="1">
                <a:solidFill>
                  <a:schemeClr val="dk2"/>
                </a:solidFill>
              </a:rPr>
              <a:t>“Using the creative process of generating words and music for a song can be used therapeutically to provide individuals with </a:t>
            </a:r>
            <a:r>
              <a:rPr lang="en" sz="1650" b="1">
                <a:solidFill>
                  <a:srgbClr val="FF0000"/>
                </a:solidFill>
              </a:rPr>
              <a:t>a deeper emotional processing of experience that bypasses our normal cognitive defenses and filters. </a:t>
            </a:r>
            <a:r>
              <a:rPr lang="en" sz="1650" b="1">
                <a:solidFill>
                  <a:schemeClr val="dk2"/>
                </a:solidFill>
              </a:rPr>
              <a:t>When done in a group format, this also </a:t>
            </a:r>
            <a:r>
              <a:rPr lang="en" sz="1650" b="1">
                <a:solidFill>
                  <a:srgbClr val="FF0000"/>
                </a:solidFill>
              </a:rPr>
              <a:t>fosters a sense of belonging and cohesion </a:t>
            </a:r>
            <a:r>
              <a:rPr lang="en" sz="1650" b="1">
                <a:solidFill>
                  <a:schemeClr val="dk2"/>
                </a:solidFill>
              </a:rPr>
              <a:t>through common shared experiences that </a:t>
            </a:r>
            <a:endParaRPr sz="1650" b="1">
              <a:solidFill>
                <a:schemeClr val="dk2"/>
              </a:solidFill>
            </a:endParaRPr>
          </a:p>
          <a:p>
            <a:pPr marL="0" lvl="0" indent="0" algn="ctr" rtl="0">
              <a:lnSpc>
                <a:spcPct val="115000"/>
              </a:lnSpc>
              <a:spcBef>
                <a:spcPts val="0"/>
              </a:spcBef>
              <a:spcAft>
                <a:spcPts val="0"/>
              </a:spcAft>
              <a:buNone/>
            </a:pPr>
            <a:r>
              <a:rPr lang="en" sz="1650" b="1">
                <a:solidFill>
                  <a:schemeClr val="dk2"/>
                </a:solidFill>
              </a:rPr>
              <a:t>builds a greater sense of community.”</a:t>
            </a:r>
            <a:endParaRPr sz="1650" b="1">
              <a:solidFill>
                <a:schemeClr val="dk2"/>
              </a:solidFill>
            </a:endParaRPr>
          </a:p>
          <a:p>
            <a:pPr marL="0" lvl="0" indent="0" algn="l" rtl="0">
              <a:spcBef>
                <a:spcPts val="0"/>
              </a:spcBef>
              <a:spcAft>
                <a:spcPts val="0"/>
              </a:spcAft>
              <a:buNone/>
            </a:pPr>
            <a:endParaRPr>
              <a:latin typeface="Open Sans"/>
              <a:ea typeface="Open Sans"/>
              <a:cs typeface="Open Sans"/>
              <a:sym typeface="Open Sans"/>
            </a:endParaRPr>
          </a:p>
        </p:txBody>
      </p:sp>
      <p:sp>
        <p:nvSpPr>
          <p:cNvPr id="172" name="Google Shape;172;p30"/>
          <p:cNvSpPr txBox="1"/>
          <p:nvPr/>
        </p:nvSpPr>
        <p:spPr>
          <a:xfrm>
            <a:off x="6709450" y="3523325"/>
            <a:ext cx="2334600" cy="153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50" b="1">
                <a:solidFill>
                  <a:schemeClr val="dk2"/>
                </a:solidFill>
              </a:rPr>
              <a:t>-Lead Researcher</a:t>
            </a:r>
            <a:endParaRPr sz="1050" b="1">
              <a:solidFill>
                <a:schemeClr val="dk2"/>
              </a:solidFill>
            </a:endParaRPr>
          </a:p>
          <a:p>
            <a:pPr marL="0" lvl="0" indent="0" algn="l" rtl="0">
              <a:lnSpc>
                <a:spcPct val="115000"/>
              </a:lnSpc>
              <a:spcBef>
                <a:spcPts val="0"/>
              </a:spcBef>
              <a:spcAft>
                <a:spcPts val="0"/>
              </a:spcAft>
              <a:buNone/>
            </a:pPr>
            <a:r>
              <a:rPr lang="en" sz="1050" b="1">
                <a:solidFill>
                  <a:schemeClr val="dk2"/>
                </a:solidFill>
              </a:rPr>
              <a:t> John F Kelly, Ph.D. </a:t>
            </a:r>
            <a:endParaRPr sz="750" b="1" i="1">
              <a:solidFill>
                <a:schemeClr val="dk2"/>
              </a:solidFill>
            </a:endParaRPr>
          </a:p>
          <a:p>
            <a:pPr marL="0" lvl="0" indent="457200" algn="l" rtl="0">
              <a:lnSpc>
                <a:spcPct val="115000"/>
              </a:lnSpc>
              <a:spcBef>
                <a:spcPts val="0"/>
              </a:spcBef>
              <a:spcAft>
                <a:spcPts val="0"/>
              </a:spcAft>
              <a:buNone/>
            </a:pPr>
            <a:r>
              <a:rPr lang="en" sz="750" i="1">
                <a:solidFill>
                  <a:schemeClr val="dk2"/>
                </a:solidFill>
              </a:rPr>
              <a:t>Associate Professor of Psychiatry</a:t>
            </a:r>
            <a:endParaRPr sz="750" i="1">
              <a:solidFill>
                <a:schemeClr val="dk2"/>
              </a:solidFill>
            </a:endParaRPr>
          </a:p>
          <a:p>
            <a:pPr marL="0" lvl="0" indent="457200" algn="l" rtl="0">
              <a:lnSpc>
                <a:spcPct val="115000"/>
              </a:lnSpc>
              <a:spcBef>
                <a:spcPts val="0"/>
              </a:spcBef>
              <a:spcAft>
                <a:spcPts val="0"/>
              </a:spcAft>
              <a:buNone/>
            </a:pPr>
            <a:r>
              <a:rPr lang="en" sz="750" i="1">
                <a:solidFill>
                  <a:schemeClr val="dk2"/>
                </a:solidFill>
              </a:rPr>
              <a:t>Harvard Medical School</a:t>
            </a:r>
            <a:endParaRPr sz="750" i="1">
              <a:solidFill>
                <a:schemeClr val="dk2"/>
              </a:solidFill>
            </a:endParaRPr>
          </a:p>
          <a:p>
            <a:pPr marL="457200" lvl="0" indent="0" algn="l" rtl="0">
              <a:lnSpc>
                <a:spcPct val="115000"/>
              </a:lnSpc>
              <a:spcBef>
                <a:spcPts val="0"/>
              </a:spcBef>
              <a:spcAft>
                <a:spcPts val="0"/>
              </a:spcAft>
              <a:buNone/>
            </a:pPr>
            <a:r>
              <a:rPr lang="en" sz="750" i="1">
                <a:solidFill>
                  <a:schemeClr val="dk2"/>
                </a:solidFill>
              </a:rPr>
              <a:t>Director, MGH Recovery Research Institute</a:t>
            </a:r>
            <a:endParaRPr sz="750" i="1">
              <a:solidFill>
                <a:schemeClr val="dk2"/>
              </a:solidFill>
            </a:endParaRPr>
          </a:p>
          <a:p>
            <a:pPr marL="457200" lvl="0" indent="0" algn="l" rtl="0">
              <a:lnSpc>
                <a:spcPct val="115000"/>
              </a:lnSpc>
              <a:spcBef>
                <a:spcPts val="0"/>
              </a:spcBef>
              <a:spcAft>
                <a:spcPts val="0"/>
              </a:spcAft>
              <a:buNone/>
            </a:pPr>
            <a:r>
              <a:rPr lang="en" sz="750" i="1">
                <a:solidFill>
                  <a:schemeClr val="dk2"/>
                </a:solidFill>
              </a:rPr>
              <a:t>Program Director, MGH Addiction Recovery      Management Service</a:t>
            </a:r>
            <a:endParaRPr sz="750" i="1">
              <a:solidFill>
                <a:schemeClr val="dk2"/>
              </a:solidFill>
            </a:endParaRPr>
          </a:p>
          <a:p>
            <a:pPr marL="0" lvl="0" indent="457200" algn="l" rtl="0">
              <a:lnSpc>
                <a:spcPct val="115000"/>
              </a:lnSpc>
              <a:spcBef>
                <a:spcPts val="0"/>
              </a:spcBef>
              <a:spcAft>
                <a:spcPts val="0"/>
              </a:spcAft>
              <a:buNone/>
            </a:pPr>
            <a:r>
              <a:rPr lang="en" sz="750" i="1">
                <a:solidFill>
                  <a:schemeClr val="dk2"/>
                </a:solidFill>
              </a:rPr>
              <a:t>Associate Director,</a:t>
            </a:r>
            <a:endParaRPr sz="750" i="1">
              <a:solidFill>
                <a:schemeClr val="dk2"/>
              </a:solidFill>
            </a:endParaRPr>
          </a:p>
          <a:p>
            <a:pPr marL="0" lvl="0" indent="457200" algn="l" rtl="0">
              <a:lnSpc>
                <a:spcPct val="115000"/>
              </a:lnSpc>
              <a:spcBef>
                <a:spcPts val="0"/>
              </a:spcBef>
              <a:spcAft>
                <a:spcPts val="0"/>
              </a:spcAft>
              <a:buNone/>
            </a:pPr>
            <a:r>
              <a:rPr lang="en" sz="750" i="1">
                <a:solidFill>
                  <a:schemeClr val="dk2"/>
                </a:solidFill>
              </a:rPr>
              <a:t>MGH Center for Addiction Medicine</a:t>
            </a:r>
            <a:r>
              <a:rPr lang="en" sz="750">
                <a:solidFill>
                  <a:schemeClr val="dk2"/>
                </a:solidFill>
              </a:rPr>
              <a:t> </a:t>
            </a:r>
            <a:endParaRPr>
              <a:latin typeface="Open Sans"/>
              <a:ea typeface="Open Sans"/>
              <a:cs typeface="Open Sans"/>
              <a:sym typeface="Open Sans"/>
            </a:endParaRPr>
          </a:p>
        </p:txBody>
      </p:sp>
      <p:pic>
        <p:nvPicPr>
          <p:cNvPr id="173" name="Google Shape;173;p30" descr="Harvard Medical School - Wikipedia"/>
          <p:cNvPicPr preferRelativeResize="0"/>
          <p:nvPr/>
        </p:nvPicPr>
        <p:blipFill>
          <a:blip r:embed="rId3">
            <a:alphaModFix/>
          </a:blip>
          <a:stretch>
            <a:fillRect/>
          </a:stretch>
        </p:blipFill>
        <p:spPr>
          <a:xfrm>
            <a:off x="7497075" y="1607375"/>
            <a:ext cx="1438275" cy="1733550"/>
          </a:xfrm>
          <a:prstGeom prst="rect">
            <a:avLst/>
          </a:prstGeom>
          <a:noFill/>
          <a:ln>
            <a:noFill/>
          </a:ln>
        </p:spPr>
      </p:pic>
      <p:pic>
        <p:nvPicPr>
          <p:cNvPr id="1026" name="Picture 2" descr="John Kelly">
            <a:extLst>
              <a:ext uri="{FF2B5EF4-FFF2-40B4-BE49-F238E27FC236}">
                <a16:creationId xmlns:a16="http://schemas.microsoft.com/office/drawing/2014/main" id="{0884D1B7-DEA9-644B-BDC1-D16AD9676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870" y="2026175"/>
            <a:ext cx="1752600" cy="2082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29ACEB6E-5D88-3844-9D2B-9707D8860202}"/>
              </a:ext>
            </a:extLst>
          </p:cNvPr>
          <p:cNvGraphicFramePr>
            <a:graphicFrameLocks noGrp="1"/>
          </p:cNvGraphicFramePr>
          <p:nvPr>
            <p:extLst>
              <p:ext uri="{D42A27DB-BD31-4B8C-83A1-F6EECF244321}">
                <p14:modId xmlns:p14="http://schemas.microsoft.com/office/powerpoint/2010/main" val="3173805476"/>
              </p:ext>
            </p:extLst>
          </p:nvPr>
        </p:nvGraphicFramePr>
        <p:xfrm>
          <a:off x="4075682" y="1084753"/>
          <a:ext cx="3490850" cy="670560"/>
        </p:xfrm>
        <a:graphic>
          <a:graphicData uri="http://schemas.openxmlformats.org/drawingml/2006/table">
            <a:tbl>
              <a:tblPr/>
              <a:tblGrid>
                <a:gridCol w="3490850">
                  <a:extLst>
                    <a:ext uri="{9D8B030D-6E8A-4147-A177-3AD203B41FA5}">
                      <a16:colId xmlns:a16="http://schemas.microsoft.com/office/drawing/2014/main" val="3439612482"/>
                    </a:ext>
                  </a:extLst>
                </a:gridCol>
              </a:tblGrid>
              <a:tr h="222027">
                <a:tc>
                  <a:txBody>
                    <a:bodyPr/>
                    <a:lstStyle/>
                    <a:p>
                      <a:endParaRPr lang="en-US"/>
                    </a:p>
                  </a:txBody>
                  <a:tcPr anchor="ctr">
                    <a:lnL>
                      <a:noFill/>
                    </a:lnL>
                    <a:lnR>
                      <a:noFill/>
                    </a:lnR>
                    <a:lnT>
                      <a:noFill/>
                    </a:lnT>
                    <a:lnB>
                      <a:noFill/>
                    </a:lnB>
                  </a:tcPr>
                </a:tc>
                <a:extLst>
                  <a:ext uri="{0D108BD9-81ED-4DB2-BD59-A6C34878D82A}">
                    <a16:rowId xmlns:a16="http://schemas.microsoft.com/office/drawing/2014/main" val="424414856"/>
                  </a:ext>
                </a:extLst>
              </a:tr>
              <a:tr h="266432">
                <a:tc>
                  <a:txBody>
                    <a:bodyPr/>
                    <a:lstStyle/>
                    <a:p>
                      <a:pPr algn="ctr"/>
                      <a:r>
                        <a:rPr lang="en-US" sz="1800" b="1">
                          <a:effectLst/>
                          <a:latin typeface="Helvetica" pitchFamily="2" charset="0"/>
                        </a:rPr>
                        <a:t>2021 Keynoter at NCAD East</a:t>
                      </a:r>
                    </a:p>
                  </a:txBody>
                  <a:tcPr anchor="ctr">
                    <a:lnL>
                      <a:noFill/>
                    </a:lnL>
                    <a:lnR>
                      <a:noFill/>
                    </a:lnR>
                    <a:lnT>
                      <a:noFill/>
                    </a:lnT>
                    <a:lnB>
                      <a:noFill/>
                    </a:lnB>
                  </a:tcPr>
                </a:tc>
                <a:extLst>
                  <a:ext uri="{0D108BD9-81ED-4DB2-BD59-A6C34878D82A}">
                    <a16:rowId xmlns:a16="http://schemas.microsoft.com/office/drawing/2014/main" val="104496585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311700" y="29218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Clients Love Music Programming</a:t>
            </a:r>
            <a:endParaRPr/>
          </a:p>
        </p:txBody>
      </p:sp>
      <p:sp>
        <p:nvSpPr>
          <p:cNvPr id="278" name="Google Shape;278;p43"/>
          <p:cNvSpPr txBox="1">
            <a:spLocks noGrp="1"/>
          </p:cNvSpPr>
          <p:nvPr>
            <p:ph type="body" idx="1"/>
          </p:nvPr>
        </p:nvSpPr>
        <p:spPr>
          <a:xfrm>
            <a:off x="311700" y="775326"/>
            <a:ext cx="8642400" cy="3416400"/>
          </a:xfrm>
          <a:prstGeom prst="rect">
            <a:avLst/>
          </a:prstGeom>
          <a:solidFill>
            <a:schemeClr val="accent6"/>
          </a:solidFill>
        </p:spPr>
        <p:txBody>
          <a:bodyPr spcFirstLastPara="1" wrap="square" lIns="91425" tIns="91425" rIns="91425" bIns="91425" anchor="t" anchorCtr="0">
            <a:noAutofit/>
          </a:bodyPr>
          <a:lstStyle/>
          <a:p>
            <a:pPr marL="0" lvl="0" indent="0" algn="ctr" rtl="0">
              <a:spcBef>
                <a:spcPts val="0"/>
              </a:spcBef>
              <a:spcAft>
                <a:spcPts val="0"/>
              </a:spcAft>
              <a:buNone/>
            </a:pPr>
            <a:r>
              <a:rPr lang="en-US" b="1" i="1" dirty="0">
                <a:solidFill>
                  <a:srgbClr val="000000"/>
                </a:solidFill>
              </a:rPr>
              <a:t>Summit Oaks Hospital Data Oct 2020 – April 2021</a:t>
            </a:r>
            <a:endParaRPr b="1" i="1" dirty="0">
              <a:solidFill>
                <a:srgbClr val="000000"/>
              </a:solidFill>
            </a:endParaRPr>
          </a:p>
          <a:p>
            <a:pPr marL="114300" indent="0" algn="ctr">
              <a:buNone/>
            </a:pPr>
            <a:r>
              <a:rPr lang="en-US" sz="2000" b="1" dirty="0"/>
              <a:t>73.9% report feeling less stressed after music activity</a:t>
            </a:r>
            <a:br>
              <a:rPr lang="en-US" sz="2800" dirty="0"/>
            </a:br>
            <a:r>
              <a:rPr lang="en-US" sz="2000" b="1" dirty="0"/>
              <a:t>91.3% would recommend to peers</a:t>
            </a:r>
            <a:br>
              <a:rPr lang="en-US" sz="2800" dirty="0"/>
            </a:br>
            <a:r>
              <a:rPr lang="en-US" sz="2000" b="1" dirty="0"/>
              <a:t>91.3% report it as being helpful to their treatment</a:t>
            </a:r>
            <a:endParaRPr lang="en-US" sz="2800" b="1" dirty="0"/>
          </a:p>
          <a:p>
            <a:pPr marL="114300" indent="0">
              <a:buNone/>
            </a:pPr>
            <a:endParaRPr sz="900" dirty="0">
              <a:solidFill>
                <a:srgbClr val="000000"/>
              </a:solidFill>
            </a:endParaRPr>
          </a:p>
          <a:p>
            <a:pPr marL="0" lvl="0" indent="0" algn="ctr" rtl="0">
              <a:spcBef>
                <a:spcPts val="0"/>
              </a:spcBef>
              <a:spcAft>
                <a:spcPts val="0"/>
              </a:spcAft>
              <a:buNone/>
            </a:pPr>
            <a:r>
              <a:rPr lang="en" sz="2000" i="1" dirty="0">
                <a:solidFill>
                  <a:srgbClr val="000000"/>
                </a:solidFill>
              </a:rPr>
              <a:t> “We did exactly what we all talked about fearing.. working as a group!  Thank you”  </a:t>
            </a:r>
            <a:r>
              <a:rPr lang="en" sz="2000" dirty="0">
                <a:solidFill>
                  <a:srgbClr val="000000"/>
                </a:solidFill>
              </a:rPr>
              <a:t>Megan age 20, Seabrook House, NJ</a:t>
            </a:r>
          </a:p>
          <a:p>
            <a:pPr marL="0" lvl="0" indent="0" algn="ctr" rtl="0">
              <a:spcBef>
                <a:spcPts val="0"/>
              </a:spcBef>
              <a:spcAft>
                <a:spcPts val="0"/>
              </a:spcAft>
              <a:buNone/>
            </a:pPr>
            <a:endParaRPr sz="900" dirty="0">
              <a:solidFill>
                <a:srgbClr val="000000"/>
              </a:solidFill>
            </a:endParaRPr>
          </a:p>
          <a:p>
            <a:pPr marL="0" lvl="0" indent="0" algn="ctr">
              <a:buNone/>
            </a:pPr>
            <a:r>
              <a:rPr lang="en-US" sz="2000" i="1" dirty="0">
                <a:solidFill>
                  <a:srgbClr val="000000"/>
                </a:solidFill>
              </a:rPr>
              <a:t>"This was awesome even though I was very skeptical. Thank You!”</a:t>
            </a:r>
            <a:r>
              <a:rPr lang="en-US" sz="2000" dirty="0">
                <a:solidFill>
                  <a:srgbClr val="000000"/>
                </a:solidFill>
              </a:rPr>
              <a:t> </a:t>
            </a:r>
          </a:p>
          <a:p>
            <a:pPr marL="0" lvl="0" indent="0" algn="ctr">
              <a:buNone/>
            </a:pPr>
            <a:r>
              <a:rPr lang="en-US" sz="2000" dirty="0">
                <a:solidFill>
                  <a:srgbClr val="000000"/>
                </a:solidFill>
              </a:rPr>
              <a:t>Jamie age 28 Miller House, MA</a:t>
            </a:r>
          </a:p>
          <a:p>
            <a:pPr marL="0" lvl="0" indent="0" algn="ctr">
              <a:buNone/>
            </a:pPr>
            <a:endParaRPr lang="en-US" sz="800" dirty="0">
              <a:solidFill>
                <a:srgbClr val="000000"/>
              </a:solidFill>
            </a:endParaRPr>
          </a:p>
          <a:p>
            <a:pPr marL="0" lvl="0" indent="0" algn="ctr">
              <a:buNone/>
            </a:pPr>
            <a:r>
              <a:rPr lang="en-US" sz="2000" i="1" dirty="0">
                <a:solidFill>
                  <a:srgbClr val="000000"/>
                </a:solidFill>
              </a:rPr>
              <a:t>“It was so much easier to identify with specific subjects through the music – wonderful program.”</a:t>
            </a:r>
            <a:r>
              <a:rPr lang="en-US" sz="2000" dirty="0">
                <a:solidFill>
                  <a:srgbClr val="000000"/>
                </a:solidFill>
              </a:rPr>
              <a:t> </a:t>
            </a:r>
            <a:r>
              <a:rPr lang="en-US" sz="2000" dirty="0" err="1">
                <a:solidFill>
                  <a:srgbClr val="000000"/>
                </a:solidFill>
              </a:rPr>
              <a:t>Siyanna</a:t>
            </a:r>
            <a:r>
              <a:rPr lang="en-US" sz="2000" dirty="0">
                <a:solidFill>
                  <a:srgbClr val="000000"/>
                </a:solidFill>
              </a:rPr>
              <a:t> 58, Emerson House, MA</a:t>
            </a:r>
          </a:p>
          <a:p>
            <a:pPr marL="0" lvl="0" indent="0" algn="l" rtl="0">
              <a:spcBef>
                <a:spcPts val="0"/>
              </a:spcBef>
              <a:spcAft>
                <a:spcPts val="0"/>
              </a:spcAft>
              <a:buNone/>
            </a:pPr>
            <a:endParaRPr sz="2100" i="1" dirty="0">
              <a:solidFill>
                <a:srgbClr val="000000"/>
              </a:solidFill>
            </a:endParaRPr>
          </a:p>
          <a:p>
            <a:pPr marL="0" lvl="0" indent="0" algn="l" rtl="0">
              <a:spcBef>
                <a:spcPts val="0"/>
              </a:spcBef>
              <a:spcAft>
                <a:spcPts val="1600"/>
              </a:spcAft>
              <a:buNone/>
            </a:pPr>
            <a:endParaRPr dirty="0"/>
          </a:p>
        </p:txBody>
      </p:sp>
      <p:pic>
        <p:nvPicPr>
          <p:cNvPr id="279" name="Google Shape;279;p43" descr="Music Note Singing Sticker by TuneCore for iOS &amp; Android | GIPHY"/>
          <p:cNvPicPr preferRelativeResize="0"/>
          <p:nvPr/>
        </p:nvPicPr>
        <p:blipFill>
          <a:blip r:embed="rId3">
            <a:alphaModFix/>
          </a:blip>
          <a:stretch>
            <a:fillRect/>
          </a:stretch>
        </p:blipFill>
        <p:spPr>
          <a:xfrm>
            <a:off x="7894925" y="292189"/>
            <a:ext cx="1249075" cy="1184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250699" y="297712"/>
            <a:ext cx="8191551" cy="4261563"/>
          </a:xfrm>
          <a:prstGeom prst="rect">
            <a:avLst/>
          </a:prstGeom>
        </p:spPr>
        <p:txBody>
          <a:bodyPr spcFirstLastPara="1" wrap="square" lIns="91425" tIns="91425" rIns="91425" bIns="91425" anchor="b" anchorCtr="0">
            <a:noAutofit/>
          </a:bodyPr>
          <a:lstStyle/>
          <a:p>
            <a:pPr lvl="0" algn="ctr"/>
            <a:br>
              <a:rPr lang="en-US" sz="1800" dirty="0">
                <a:solidFill>
                  <a:srgbClr val="0070C0"/>
                </a:solidFill>
              </a:rPr>
            </a:br>
            <a:br>
              <a:rPr lang="en-US" sz="1800" dirty="0">
                <a:solidFill>
                  <a:srgbClr val="0070C0"/>
                </a:solidFill>
              </a:rPr>
            </a:br>
            <a:r>
              <a:rPr lang="en-US" sz="2800" u="sng" dirty="0">
                <a:solidFill>
                  <a:schemeClr val="bg1"/>
                </a:solidFill>
              </a:rPr>
              <a:t>Benefits to Your Facility</a:t>
            </a:r>
            <a:br>
              <a:rPr lang="en-US" sz="2800" u="sng" dirty="0">
                <a:solidFill>
                  <a:schemeClr val="bg1"/>
                </a:solidFill>
              </a:rPr>
            </a:br>
            <a:br>
              <a:rPr lang="en-US" sz="1800" dirty="0">
                <a:solidFill>
                  <a:srgbClr val="0070C0"/>
                </a:solidFill>
              </a:rPr>
            </a:br>
            <a:r>
              <a:rPr lang="en-US" sz="2000" dirty="0">
                <a:solidFill>
                  <a:schemeClr val="bg1"/>
                </a:solidFill>
              </a:rPr>
              <a:t>enhances therapeutic alliance</a:t>
            </a:r>
            <a:br>
              <a:rPr lang="en-US" sz="2000" dirty="0">
                <a:solidFill>
                  <a:schemeClr val="bg1"/>
                </a:solidFill>
              </a:rPr>
            </a:br>
            <a:br>
              <a:rPr lang="en-US" sz="2000" dirty="0">
                <a:solidFill>
                  <a:schemeClr val="bg1"/>
                </a:solidFill>
              </a:rPr>
            </a:br>
            <a:r>
              <a:rPr lang="en-US" sz="2000" dirty="0">
                <a:solidFill>
                  <a:schemeClr val="bg1"/>
                </a:solidFill>
              </a:rPr>
              <a:t>client retention</a:t>
            </a:r>
            <a:br>
              <a:rPr lang="en-US" sz="2000" dirty="0">
                <a:solidFill>
                  <a:schemeClr val="bg1"/>
                </a:solidFill>
              </a:rPr>
            </a:br>
            <a:br>
              <a:rPr lang="en-US" sz="2000" dirty="0">
                <a:solidFill>
                  <a:schemeClr val="bg1"/>
                </a:solidFill>
              </a:rPr>
            </a:br>
            <a:r>
              <a:rPr lang="en-US" sz="2000" dirty="0">
                <a:solidFill>
                  <a:schemeClr val="bg1"/>
                </a:solidFill>
              </a:rPr>
              <a:t>marketing</a:t>
            </a:r>
            <a:br>
              <a:rPr lang="en-US" sz="2000" dirty="0">
                <a:solidFill>
                  <a:schemeClr val="bg1"/>
                </a:solidFill>
              </a:rPr>
            </a:br>
            <a:br>
              <a:rPr lang="en-US" sz="2000" dirty="0">
                <a:solidFill>
                  <a:schemeClr val="bg1"/>
                </a:solidFill>
              </a:rPr>
            </a:br>
            <a:r>
              <a:rPr lang="en-US" sz="2000" dirty="0">
                <a:solidFill>
                  <a:schemeClr val="bg1"/>
                </a:solidFill>
              </a:rPr>
              <a:t>fundraising</a:t>
            </a:r>
            <a:br>
              <a:rPr lang="en-US" sz="2000" dirty="0">
                <a:solidFill>
                  <a:schemeClr val="bg1"/>
                </a:solidFill>
              </a:rPr>
            </a:br>
            <a:br>
              <a:rPr lang="en-US" sz="2000" dirty="0">
                <a:solidFill>
                  <a:schemeClr val="bg1"/>
                </a:solidFill>
              </a:rPr>
            </a:br>
            <a:r>
              <a:rPr lang="en-US" sz="2000" dirty="0">
                <a:solidFill>
                  <a:schemeClr val="bg1"/>
                </a:solidFill>
              </a:rPr>
              <a:t>staff engagement</a:t>
            </a:r>
            <a:br>
              <a:rPr lang="en-US" sz="2000" dirty="0">
                <a:solidFill>
                  <a:schemeClr val="bg1"/>
                </a:solidFill>
              </a:rPr>
            </a:br>
            <a:br>
              <a:rPr lang="en-US" sz="2000" dirty="0">
                <a:solidFill>
                  <a:schemeClr val="bg1"/>
                </a:solidFill>
              </a:rPr>
            </a:br>
            <a:r>
              <a:rPr lang="en-US" sz="2000" dirty="0">
                <a:solidFill>
                  <a:schemeClr val="bg1"/>
                </a:solidFill>
              </a:rPr>
              <a:t>aftercare</a:t>
            </a:r>
            <a:endParaRPr dirty="0">
              <a:solidFill>
                <a:schemeClr val="bg1"/>
              </a:solidFill>
            </a:endParaRPr>
          </a:p>
        </p:txBody>
      </p:sp>
    </p:spTree>
    <p:extLst>
      <p:ext uri="{BB962C8B-B14F-4D97-AF65-F5344CB8AC3E}">
        <p14:creationId xmlns:p14="http://schemas.microsoft.com/office/powerpoint/2010/main" val="1287958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250700" y="2113375"/>
            <a:ext cx="3513600" cy="244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Why It Works </a:t>
            </a:r>
            <a:endParaRPr/>
          </a:p>
        </p:txBody>
      </p:sp>
      <p:sp>
        <p:nvSpPr>
          <p:cNvPr id="181" name="Google Shape;181;p31"/>
          <p:cNvSpPr txBox="1"/>
          <p:nvPr/>
        </p:nvSpPr>
        <p:spPr>
          <a:xfrm>
            <a:off x="311750" y="4423925"/>
            <a:ext cx="3391500" cy="40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50">
                <a:solidFill>
                  <a:schemeClr val="lt1"/>
                </a:solidFill>
              </a:rPr>
              <a:t>Evidence Based &amp; Scientific</a:t>
            </a:r>
            <a:endParaRPr sz="1700">
              <a:solidFill>
                <a:schemeClr val="lt1"/>
              </a:solidFill>
              <a:latin typeface="Open Sans"/>
              <a:ea typeface="Open Sans"/>
              <a:cs typeface="Open Sans"/>
              <a:sym typeface="Open Sans"/>
            </a:endParaRPr>
          </a:p>
        </p:txBody>
      </p:sp>
      <p:sp>
        <p:nvSpPr>
          <p:cNvPr id="2" name="TextBox 1">
            <a:extLst>
              <a:ext uri="{FF2B5EF4-FFF2-40B4-BE49-F238E27FC236}">
                <a16:creationId xmlns:a16="http://schemas.microsoft.com/office/drawing/2014/main" id="{7B65F645-37BD-8E41-9D22-C08DEFBC757D}"/>
              </a:ext>
            </a:extLst>
          </p:cNvPr>
          <p:cNvSpPr txBox="1"/>
          <p:nvPr/>
        </p:nvSpPr>
        <p:spPr>
          <a:xfrm>
            <a:off x="2082800" y="2019300"/>
            <a:ext cx="184731" cy="307777"/>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C5778B43-5803-D24E-9859-CE911B05DE03}"/>
              </a:ext>
            </a:extLst>
          </p:cNvPr>
          <p:cNvPicPr>
            <a:picLocks noChangeAspect="1"/>
          </p:cNvPicPr>
          <p:nvPr/>
        </p:nvPicPr>
        <p:blipFill>
          <a:blip r:embed="rId3"/>
          <a:stretch>
            <a:fillRect/>
          </a:stretch>
        </p:blipFill>
        <p:spPr>
          <a:xfrm>
            <a:off x="311750" y="139148"/>
            <a:ext cx="3127577" cy="2327077"/>
          </a:xfrm>
          <a:prstGeom prst="rect">
            <a:avLst/>
          </a:prstGeom>
        </p:spPr>
      </p:pic>
      <p:sp>
        <p:nvSpPr>
          <p:cNvPr id="5" name="TextBox 4">
            <a:extLst>
              <a:ext uri="{FF2B5EF4-FFF2-40B4-BE49-F238E27FC236}">
                <a16:creationId xmlns:a16="http://schemas.microsoft.com/office/drawing/2014/main" id="{0B1D5AF6-130A-2B45-9650-7D9EFA552F6E}"/>
              </a:ext>
            </a:extLst>
          </p:cNvPr>
          <p:cNvSpPr txBox="1"/>
          <p:nvPr/>
        </p:nvSpPr>
        <p:spPr>
          <a:xfrm>
            <a:off x="3703250" y="263243"/>
            <a:ext cx="5122698" cy="4570482"/>
          </a:xfrm>
          <a:prstGeom prst="rect">
            <a:avLst/>
          </a:prstGeom>
          <a:noFill/>
        </p:spPr>
        <p:txBody>
          <a:bodyPr wrap="square" rtlCol="0">
            <a:spAutoFit/>
          </a:bodyPr>
          <a:lstStyle/>
          <a:p>
            <a:pPr algn="ctr"/>
            <a:r>
              <a:rPr lang="en-US" sz="2000" b="1">
                <a:solidFill>
                  <a:schemeClr val="bg1"/>
                </a:solidFill>
              </a:rPr>
              <a:t>Real Time Functional MRI Studies Show:</a:t>
            </a:r>
          </a:p>
          <a:p>
            <a:pPr algn="ctr"/>
            <a:endParaRPr lang="en-US" sz="2000" b="1">
              <a:solidFill>
                <a:schemeClr val="bg1"/>
              </a:solidFill>
            </a:endParaRPr>
          </a:p>
          <a:p>
            <a:pPr algn="ctr"/>
            <a:r>
              <a:rPr lang="en-US" sz="2200" b="1">
                <a:solidFill>
                  <a:srgbClr val="FFFF00"/>
                </a:solidFill>
              </a:rPr>
              <a:t>Playing a musical instrument is the</a:t>
            </a:r>
          </a:p>
          <a:p>
            <a:pPr algn="ctr"/>
            <a:r>
              <a:rPr lang="en-US" sz="2400" b="1">
                <a:solidFill>
                  <a:schemeClr val="bg1"/>
                </a:solidFill>
              </a:rPr>
              <a:t> #1 way to increase brain connectivity</a:t>
            </a:r>
          </a:p>
          <a:p>
            <a:pPr algn="ctr"/>
            <a:endParaRPr lang="en-US" sz="1800" b="1">
              <a:solidFill>
                <a:schemeClr val="bg1"/>
              </a:solidFill>
            </a:endParaRPr>
          </a:p>
          <a:p>
            <a:pPr algn="ctr"/>
            <a:r>
              <a:rPr lang="en-US" sz="1800" b="1" i="1">
                <a:solidFill>
                  <a:schemeClr val="bg1"/>
                </a:solidFill>
              </a:rPr>
              <a:t>Which improves:</a:t>
            </a:r>
          </a:p>
          <a:p>
            <a:pPr algn="ctr"/>
            <a:endParaRPr lang="en-US" sz="1800" b="1">
              <a:solidFill>
                <a:schemeClr val="bg1"/>
              </a:solidFill>
            </a:endParaRPr>
          </a:p>
          <a:p>
            <a:pPr algn="ctr"/>
            <a:r>
              <a:rPr lang="en-US" sz="2400" b="1">
                <a:solidFill>
                  <a:schemeClr val="bg1"/>
                </a:solidFill>
              </a:rPr>
              <a:t>Memory</a:t>
            </a:r>
          </a:p>
          <a:p>
            <a:pPr algn="ctr"/>
            <a:endParaRPr lang="en-US" sz="1000" b="1">
              <a:solidFill>
                <a:schemeClr val="bg1"/>
              </a:solidFill>
            </a:endParaRPr>
          </a:p>
          <a:p>
            <a:pPr algn="ctr"/>
            <a:r>
              <a:rPr lang="en-US" sz="2400" b="1">
                <a:solidFill>
                  <a:schemeClr val="bg1"/>
                </a:solidFill>
              </a:rPr>
              <a:t>Creative Problem Solving</a:t>
            </a:r>
          </a:p>
          <a:p>
            <a:pPr algn="ctr"/>
            <a:endParaRPr lang="en-US" sz="1200" b="1">
              <a:solidFill>
                <a:schemeClr val="bg1"/>
              </a:solidFill>
            </a:endParaRPr>
          </a:p>
          <a:p>
            <a:pPr algn="ctr"/>
            <a:r>
              <a:rPr lang="en-US" sz="2400" b="1">
                <a:solidFill>
                  <a:schemeClr val="bg1"/>
                </a:solidFill>
              </a:rPr>
              <a:t>Executive Function</a:t>
            </a:r>
          </a:p>
          <a:p>
            <a:pPr algn="ctr"/>
            <a:endParaRPr lang="en-US" sz="1100" b="1">
              <a:solidFill>
                <a:schemeClr val="bg1"/>
              </a:solidFill>
            </a:endParaRPr>
          </a:p>
          <a:p>
            <a:pPr algn="ctr"/>
            <a:r>
              <a:rPr lang="en-US" sz="2400" b="1">
                <a:solidFill>
                  <a:schemeClr val="bg1"/>
                </a:solidFill>
              </a:rPr>
              <a:t>Decision Making</a:t>
            </a:r>
          </a:p>
        </p:txBody>
      </p:sp>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2745</TotalTime>
  <Words>770</Words>
  <Application>Microsoft Macintosh PowerPoint</Application>
  <PresentationFormat>On-screen Show (16:9)</PresentationFormat>
  <Paragraphs>121</Paragraphs>
  <Slides>19</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Alfa Slab One</vt:lpstr>
      <vt:lpstr>Helvetica</vt:lpstr>
      <vt:lpstr>Proxima Nova</vt:lpstr>
      <vt:lpstr>Times New Roman</vt:lpstr>
      <vt:lpstr>PT Sans</vt:lpstr>
      <vt:lpstr>PT Sans Narrow</vt:lpstr>
      <vt:lpstr>Open Sans</vt:lpstr>
      <vt:lpstr>Arial</vt:lpstr>
      <vt:lpstr>Gameday</vt:lpstr>
      <vt:lpstr>Tropic</vt:lpstr>
      <vt:lpstr>Our Vision</vt:lpstr>
      <vt:lpstr>Our 12 Year History</vt:lpstr>
      <vt:lpstr>PowerPoint Presentation</vt:lpstr>
      <vt:lpstr>Recovery Research Institute at Harvard &amp; MGH 2016 Study of Music for Recovery</vt:lpstr>
      <vt:lpstr>Recovery Research Institute at Harvard &amp; MGH 2016 Study of Music for Recovery</vt:lpstr>
      <vt:lpstr>Recovery Research Institute at Harvard &amp; MGH 2016 Study of Music for Recovery</vt:lpstr>
      <vt:lpstr>       Clients Love Music Programming</vt:lpstr>
      <vt:lpstr>  Benefits to Your Facility  enhances therapeutic alliance  client retention  marketing  fundraising  staff engagement  aftercare</vt:lpstr>
      <vt:lpstr>Why It Works </vt:lpstr>
      <vt:lpstr>PowerPoint Presentation</vt:lpstr>
      <vt:lpstr>The Gifts of the Creative Process</vt:lpstr>
      <vt:lpstr>Music For Recovery In Action!</vt:lpstr>
      <vt:lpstr>Recovery Songwriting Workshops</vt:lpstr>
      <vt:lpstr>2. Recovery Concerts</vt:lpstr>
      <vt:lpstr>PowerPoint Presentation</vt:lpstr>
      <vt:lpstr>3. Musical Instrument Learning Studios</vt:lpstr>
      <vt:lpstr>4. Creating Clinically Integrated Music Programming</vt:lpstr>
      <vt:lpstr> </vt:lpstr>
      <vt:lpstr>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Vision</dc:title>
  <cp:lastModifiedBy>Kathy Moser</cp:lastModifiedBy>
  <cp:revision>69</cp:revision>
  <dcterms:modified xsi:type="dcterms:W3CDTF">2021-05-12T19:19:42Z</dcterms:modified>
</cp:coreProperties>
</file>